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CF9EF"/>
    <a:srgbClr val="C5ECC2"/>
    <a:srgbClr val="98D5F8"/>
    <a:srgbClr val="B9E2DF"/>
    <a:srgbClr val="B3D0AD"/>
    <a:srgbClr val="1C541A"/>
    <a:srgbClr val="48A6DD"/>
    <a:srgbClr val="BD6360"/>
    <a:srgbClr val="777425"/>
    <a:srgbClr val="5C5C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568"/>
    <p:restoredTop sz="94773"/>
  </p:normalViewPr>
  <p:slideViewPr>
    <p:cSldViewPr snapToGrid="0" snapToObjects="1">
      <p:cViewPr varScale="1">
        <p:scale>
          <a:sx n="131" d="100"/>
          <a:sy n="131" d="100"/>
        </p:scale>
        <p:origin x="1472" y="80"/>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8/27/18</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a:t>Click to edit Master title style</a:t>
            </a:r>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EEE66B-79AE-4047-8931-CC5FFEA766AC}" type="datetimeFigureOut">
              <a:rPr lang="en-US" smtClean="0"/>
              <a:t>8/27/18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8/27/18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8/27/18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EEE66B-79AE-4047-8931-CC5FFEA766AC}" type="datetimeFigureOut">
              <a:rPr lang="en-US" smtClean="0"/>
              <a:t>8/27/18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8/27/18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EEE66B-79AE-4047-8931-CC5FFEA766AC}" type="datetimeFigureOut">
              <a:rPr lang="en-US" smtClean="0"/>
              <a:t>8/27/18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EEE66B-79AE-4047-8931-CC5FFEA766AC}" type="datetimeFigureOut">
              <a:rPr lang="en-US" smtClean="0"/>
              <a:t>8/27/18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EEE66B-79AE-4047-8931-CC5FFEA766AC}" type="datetimeFigureOut">
              <a:rPr lang="en-US" smtClean="0"/>
              <a:t>8/27/18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8/27/18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8/27/18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8/27/18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8/27/18</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B2FF2232-848E-C543-8767-4891FF4C9D79}"/>
              </a:ext>
            </a:extLst>
          </p:cNvPr>
          <p:cNvGrpSpPr/>
          <p:nvPr/>
        </p:nvGrpSpPr>
        <p:grpSpPr>
          <a:xfrm>
            <a:off x="-131354" y="-244918"/>
            <a:ext cx="7949045" cy="10303318"/>
            <a:chOff x="-131354" y="-244918"/>
            <a:chExt cx="7949045" cy="10303318"/>
          </a:xfrm>
        </p:grpSpPr>
        <p:sp>
          <p:nvSpPr>
            <p:cNvPr id="13" name="Rectangle 12"/>
            <p:cNvSpPr>
              <a:spLocks noChangeAspect="1"/>
            </p:cNvSpPr>
            <p:nvPr/>
          </p:nvSpPr>
          <p:spPr>
            <a:xfrm>
              <a:off x="-131354" y="-244918"/>
              <a:ext cx="7949045" cy="10303318"/>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07142" y="9800656"/>
              <a:ext cx="6880207" cy="134433"/>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2925323" y="5487969"/>
              <a:ext cx="4649239" cy="90347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p>
            <a:p>
              <a:r>
                <a:rPr lang="en-US" sz="1100" dirty="0">
                  <a:solidFill>
                    <a:schemeClr val="tx1"/>
                  </a:solidFill>
                </a:rPr>
                <a:t>It’s difficult to do because you want to start looking for valuables and protecting your property. Next is, stand up for your rights. Insurance companies often attempt to limit their exposure and what they will pay. Your typical insurance policy means you have the right to have your home and belongings returned to “pre-loss” condition. Your professional water damage company is on your side. They want to do the work right and they do not want to cut corners.</a:t>
              </a:r>
            </a:p>
            <a:p>
              <a:r>
                <a:rPr lang="en-US" sz="1100" dirty="0">
                  <a:solidFill>
                    <a:schemeClr val="tx1"/>
                  </a:solidFill>
                </a:rPr>
                <a:t> </a:t>
              </a:r>
            </a:p>
            <a:p>
              <a:r>
                <a:rPr lang="en-US" sz="1100" dirty="0">
                  <a:solidFill>
                    <a:schemeClr val="tx1"/>
                  </a:solidFill>
                </a:rPr>
                <a:t>When a flood happens, it can be an emotional event. Remember, though, if everyone is safe, the “stuff” that is ruined can be replaced. </a:t>
              </a:r>
            </a:p>
            <a:p>
              <a:r>
                <a:rPr lang="en-US" sz="1100" dirty="0">
                  <a:solidFill>
                    <a:schemeClr val="tx1"/>
                  </a:solidFill>
                </a:rPr>
                <a:t> </a:t>
              </a:r>
            </a:p>
            <a:p>
              <a:r>
                <a:rPr lang="en-US" sz="1100" dirty="0">
                  <a:solidFill>
                    <a:schemeClr val="tx1"/>
                  </a:solidFill>
                </a:rPr>
                <a:t>Do the right thing when your home suffers from any type of water loss. Call your favorite disaster restoration company. </a:t>
              </a:r>
              <a:r>
                <a:rPr lang="en-US" sz="1100" i="1" dirty="0">
                  <a:solidFill>
                    <a:schemeClr val="tx1"/>
                  </a:solidFill>
                </a:rPr>
                <a:t>After all, it pays to call a pro!</a:t>
              </a:r>
              <a:r>
                <a:rPr lang="en-US" sz="1100" dirty="0">
                  <a:solidFill>
                    <a:schemeClr val="tx1"/>
                  </a:solidFill>
                </a:rPr>
                <a:t> </a:t>
              </a:r>
            </a:p>
          </p:txBody>
        </p:sp>
        <p:sp>
          <p:nvSpPr>
            <p:cNvPr id="9" name="Rectangle 8"/>
            <p:cNvSpPr/>
            <p:nvPr/>
          </p:nvSpPr>
          <p:spPr>
            <a:xfrm>
              <a:off x="171004" y="1565224"/>
              <a:ext cx="2543013" cy="561783"/>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a:solidFill>
                    <a:schemeClr val="tx1"/>
                  </a:solidFill>
                </a:rPr>
                <a:t>Your Very Own Flood</a:t>
              </a:r>
              <a:endParaRPr lang="en-US" dirty="0">
                <a:solidFill>
                  <a:schemeClr val="tx1"/>
                </a:solidFill>
              </a:endParaRPr>
            </a:p>
          </p:txBody>
        </p:sp>
        <p:sp>
          <p:nvSpPr>
            <p:cNvPr id="11" name="Text Box 3"/>
            <p:cNvSpPr txBox="1"/>
            <p:nvPr/>
          </p:nvSpPr>
          <p:spPr>
            <a:xfrm>
              <a:off x="106739" y="2149209"/>
              <a:ext cx="2776999" cy="5927624"/>
            </a:xfrm>
            <a:prstGeom prst="rect">
              <a:avLst/>
            </a:prstGeom>
            <a:solidFill>
              <a:srgbClr val="F2F2F2"/>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It can happen. Your own personal flood. In your house. </a:t>
              </a:r>
            </a:p>
            <a:p>
              <a:r>
                <a:rPr lang="en-US" sz="1100" dirty="0"/>
                <a:t> </a:t>
              </a:r>
            </a:p>
            <a:p>
              <a:r>
                <a:rPr lang="en-US" sz="1100" dirty="0"/>
                <a:t>These events can be devastating, in more ways than one. It’s not just an inconvenience. It’s also damaging to valuable materials, some that just can’t be replaced, and steals much of your time as you clean up after the mess.</a:t>
              </a:r>
            </a:p>
            <a:p>
              <a:r>
                <a:rPr lang="en-US" sz="1100" dirty="0"/>
                <a:t> </a:t>
              </a:r>
            </a:p>
            <a:p>
              <a:r>
                <a:rPr lang="en-US" sz="1100" dirty="0"/>
                <a:t>When a flood occurs in your home, what’s your natural, spontaneous reaction? Call your insurance agent. That’s what most do. And that’s smart, as you don’t want to spend more time and money on this recovery project than necessary.</a:t>
              </a:r>
            </a:p>
            <a:p>
              <a:r>
                <a:rPr lang="en-US" sz="1100" dirty="0"/>
                <a:t> </a:t>
              </a:r>
            </a:p>
            <a:p>
              <a:r>
                <a:rPr lang="en-US" sz="1100" dirty="0"/>
                <a:t>But you still have to do your homework. Trusting your insurance company is one thing. Knowing who to hire is another. Remember, it’s your home and your insurance policy. You have some significant input in who is hired to come into your home.</a:t>
              </a:r>
            </a:p>
            <a:p>
              <a:r>
                <a:rPr lang="en-US" sz="1100" dirty="0"/>
                <a:t> </a:t>
              </a:r>
            </a:p>
            <a:p>
              <a:r>
                <a:rPr lang="en-US" sz="1100" dirty="0"/>
                <a:t>The first thing to consider is being safe. No matter how valuable something is, it’s not as valuable as the health and well-being of your family. Make sure everyone is safe and secure, that the power is turned off in areas affected, such as those with electrical components. But be careful! Just leaving your home and letting </a:t>
              </a:r>
              <a:r>
                <a:rPr lang="en-US" sz="1100" dirty="0">
                  <a:solidFill>
                    <a:schemeClr val="tx1"/>
                  </a:solidFill>
                </a:rPr>
                <a:t>the pros go in and take care of everything, scoping out the job, is often recommended. </a:t>
              </a:r>
              <a:endParaRPr lang="en-US" sz="1100" dirty="0"/>
            </a:p>
          </p:txBody>
        </p:sp>
        <p:sp>
          <p:nvSpPr>
            <p:cNvPr id="23" name="Rounded Rectangle 22"/>
            <p:cNvSpPr/>
            <p:nvPr/>
          </p:nvSpPr>
          <p:spPr>
            <a:xfrm>
              <a:off x="171002" y="8099035"/>
              <a:ext cx="7344331" cy="1445902"/>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29" y="120151"/>
              <a:ext cx="7843420" cy="1147075"/>
            </a:xfrm>
            <a:prstGeom prst="rect">
              <a:avLst/>
            </a:prstGeom>
          </p:spPr>
        </p:pic>
        <p:cxnSp>
          <p:nvCxnSpPr>
            <p:cNvPr id="15" name="Straight Connector 14"/>
            <p:cNvCxnSpPr>
              <a:cxnSpLocks/>
            </p:cNvCxnSpPr>
            <p:nvPr/>
          </p:nvCxnSpPr>
          <p:spPr>
            <a:xfrm>
              <a:off x="-27443" y="1219713"/>
              <a:ext cx="7845134" cy="47513"/>
            </a:xfrm>
            <a:prstGeom prst="line">
              <a:avLst/>
            </a:prstGeom>
            <a:ln w="76200">
              <a:solidFill>
                <a:srgbClr val="B9E2D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cxnSpLocks/>
            </p:cNvCxnSpPr>
            <p:nvPr/>
          </p:nvCxnSpPr>
          <p:spPr>
            <a:xfrm>
              <a:off x="-25728" y="147300"/>
              <a:ext cx="7843419" cy="0"/>
            </a:xfrm>
            <a:prstGeom prst="line">
              <a:avLst/>
            </a:prstGeom>
            <a:ln w="76200">
              <a:solidFill>
                <a:srgbClr val="B9E2DF"/>
              </a:solidFill>
            </a:ln>
          </p:spPr>
          <p:style>
            <a:lnRef idx="2">
              <a:schemeClr val="accent1"/>
            </a:lnRef>
            <a:fillRef idx="0">
              <a:schemeClr val="accent1"/>
            </a:fillRef>
            <a:effectRef idx="1">
              <a:schemeClr val="accent1"/>
            </a:effectRef>
            <a:fontRef idx="minor">
              <a:schemeClr val="tx1"/>
            </a:fontRef>
          </p:style>
        </p:cxnSp>
        <p:pic>
          <p:nvPicPr>
            <p:cNvPr id="12" name="Picture 11">
              <a:extLst>
                <a:ext uri="{FF2B5EF4-FFF2-40B4-BE49-F238E27FC236}">
                  <a16:creationId xmlns:a16="http://schemas.microsoft.com/office/drawing/2014/main" id="{CAFD7643-5FD5-364B-A6A6-2820E69F4865}"/>
                </a:ext>
              </a:extLst>
            </p:cNvPr>
            <p:cNvPicPr>
              <a:picLocks noChangeAspect="1"/>
            </p:cNvPicPr>
            <p:nvPr/>
          </p:nvPicPr>
          <p:blipFill>
            <a:blip r:embed="rId4"/>
            <a:stretch>
              <a:fillRect/>
            </a:stretch>
          </p:blipFill>
          <p:spPr>
            <a:xfrm>
              <a:off x="2814482" y="1565224"/>
              <a:ext cx="4781982" cy="4008725"/>
            </a:xfrm>
            <a:prstGeom prst="rect">
              <a:avLst/>
            </a:prstGeom>
          </p:spPr>
        </p:pic>
      </p:grpSp>
    </p:spTree>
    <p:extLst>
      <p:ext uri="{BB962C8B-B14F-4D97-AF65-F5344CB8AC3E}">
        <p14:creationId xmlns:p14="http://schemas.microsoft.com/office/powerpoint/2010/main" val="1654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9E1D210-1585-5A45-8AF9-439933560D29}"/>
              </a:ext>
            </a:extLst>
          </p:cNvPr>
          <p:cNvGrpSpPr/>
          <p:nvPr/>
        </p:nvGrpSpPr>
        <p:grpSpPr>
          <a:xfrm>
            <a:off x="-259881" y="4077"/>
            <a:ext cx="8277726" cy="10250140"/>
            <a:chOff x="-259881" y="4077"/>
            <a:chExt cx="8277726" cy="10250140"/>
          </a:xfrm>
        </p:grpSpPr>
        <p:sp>
          <p:nvSpPr>
            <p:cNvPr id="13" name="Rectangle 12"/>
            <p:cNvSpPr>
              <a:spLocks noChangeAspect="1"/>
            </p:cNvSpPr>
            <p:nvPr/>
          </p:nvSpPr>
          <p:spPr>
            <a:xfrm>
              <a:off x="-259881" y="4077"/>
              <a:ext cx="8277726" cy="1025014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4344" y="9713512"/>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bg1">
                      <a:lumMod val="50000"/>
                    </a:schemeClr>
                  </a:solidFill>
                  <a:latin typeface="Arial Narrow"/>
                  <a:cs typeface="Arial Narrow"/>
                </a:rPr>
                <a:t>Short &amp; Simple • © 2018 Thinkshortcut Publishing, LLC • Created by MarketingZoo.com</a:t>
              </a:r>
            </a:p>
          </p:txBody>
        </p:sp>
        <p:sp>
          <p:nvSpPr>
            <p:cNvPr id="25" name="Rectangle 24"/>
            <p:cNvSpPr/>
            <p:nvPr/>
          </p:nvSpPr>
          <p:spPr>
            <a:xfrm>
              <a:off x="3132887" y="5490195"/>
              <a:ext cx="4516024"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p>
            <a:p>
              <a:r>
                <a:rPr lang="en-US" sz="1100" dirty="0">
                  <a:solidFill>
                    <a:schemeClr val="tx1"/>
                  </a:solidFill>
                </a:rPr>
                <a:t>Purchase a heavy-duty grout cleaner and follow the directions. You will most likely be on your hands and knees, and it takes time to do</a:t>
              </a:r>
            </a:p>
            <a:p>
              <a:r>
                <a:rPr lang="en-US" sz="1100" dirty="0">
                  <a:solidFill>
                    <a:schemeClr val="tx1"/>
                  </a:solidFill>
                </a:rPr>
                <a:t>this right. Apply the product to the grout, allow some reasonable contact time, and scrub - scrub - scrub! Repeat as necessary. Work carefully until the grout looks great again.</a:t>
              </a:r>
            </a:p>
            <a:p>
              <a:r>
                <a:rPr lang="en-US" sz="1100" dirty="0">
                  <a:solidFill>
                    <a:schemeClr val="tx1"/>
                  </a:solidFill>
                </a:rPr>
                <a:t> </a:t>
              </a:r>
            </a:p>
            <a:p>
              <a:r>
                <a:rPr lang="en-US" sz="1100" dirty="0">
                  <a:solidFill>
                    <a:schemeClr val="tx1"/>
                  </a:solidFill>
                </a:rPr>
                <a:t>When everything is cleaned up, be sure to rinse with a neutral detergent, or just water, and let air dry and inspect. You will find areas need more attention. When you do… get back to work! Tile and grout cleaning is no easy task, especially when it becomes really soiled. When you find yourself up against an impossible task, do the smart thing. Call your professional cleaning company. </a:t>
              </a:r>
              <a:r>
                <a:rPr lang="en-US" sz="1100" i="1" dirty="0">
                  <a:solidFill>
                    <a:schemeClr val="tx1"/>
                  </a:solidFill>
                </a:rPr>
                <a:t>After all, it pays to call a pro!</a:t>
              </a:r>
              <a:r>
                <a:rPr lang="en-US" sz="1100" dirty="0">
                  <a:solidFill>
                    <a:schemeClr val="tx1"/>
                  </a:solidFill>
                </a:rPr>
                <a:t> </a:t>
              </a:r>
            </a:p>
          </p:txBody>
        </p:sp>
        <p:sp>
          <p:nvSpPr>
            <p:cNvPr id="9" name="Rectangle 8"/>
            <p:cNvSpPr/>
            <p:nvPr/>
          </p:nvSpPr>
          <p:spPr>
            <a:xfrm>
              <a:off x="194668" y="1561786"/>
              <a:ext cx="2866755" cy="404481"/>
            </a:xfrm>
            <a:prstGeom prst="rect">
              <a:avLst/>
            </a:prstGeom>
            <a:solidFill>
              <a:srgbClr val="ECF9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dirty="0">
                  <a:solidFill>
                    <a:schemeClr val="tx1"/>
                  </a:solidFill>
                </a:rPr>
                <a:t> Tile and Grout Floor Care</a:t>
              </a:r>
              <a:r>
                <a:rPr lang="en-US" dirty="0">
                  <a:solidFill>
                    <a:schemeClr val="tx1"/>
                  </a:solidFill>
                </a:rPr>
                <a:t> </a:t>
              </a:r>
            </a:p>
          </p:txBody>
        </p:sp>
        <p:sp>
          <p:nvSpPr>
            <p:cNvPr id="11" name="Text Box 3"/>
            <p:cNvSpPr txBox="1"/>
            <p:nvPr/>
          </p:nvSpPr>
          <p:spPr>
            <a:xfrm>
              <a:off x="123203" y="1993363"/>
              <a:ext cx="3009684" cy="5337292"/>
            </a:xfrm>
            <a:prstGeom prst="rect">
              <a:avLst/>
            </a:prstGeom>
            <a:solidFill>
              <a:srgbClr val="F2F2F2"/>
            </a:solid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Tile floors are everywhere, and where there’s tile, there’s also grout. Dirt and grime and other contaminants build up over time and make what was once a beautiful floor look downright ugly. The grout is especially susceptible to soiling and staining.</a:t>
              </a:r>
            </a:p>
            <a:p>
              <a:r>
                <a:rPr lang="en-US" sz="1100" dirty="0"/>
                <a:t> </a:t>
              </a:r>
            </a:p>
            <a:p>
              <a:r>
                <a:rPr lang="en-US" sz="1100" dirty="0"/>
                <a:t>Just as you would clean any surface, tile and grout floors need special attention. If you keep them clean, following a maintenance schedule, you won’t have to deal with the tough issue of restorative cleaning. Here are a few simple tips for you to follow in order to keep your tile and grout floors in tip-top shape. </a:t>
              </a:r>
            </a:p>
            <a:p>
              <a:r>
                <a:rPr lang="en-US" sz="1100" b="1" dirty="0"/>
                <a:t> </a:t>
              </a:r>
              <a:endParaRPr lang="en-US" sz="1100" dirty="0"/>
            </a:p>
            <a:p>
              <a:r>
                <a:rPr lang="en-US" sz="1100" b="1" dirty="0"/>
                <a:t>Sweep it. </a:t>
              </a:r>
              <a:r>
                <a:rPr lang="en-US" sz="1100" dirty="0"/>
                <a:t>The first step is keep the floor swept. Sweep it daily, which will remove dust and debris and other contaminants that can eventually cause tough-to-remove soiling.</a:t>
              </a:r>
            </a:p>
            <a:p>
              <a:r>
                <a:rPr lang="en-US" sz="1100" dirty="0"/>
                <a:t> </a:t>
              </a:r>
            </a:p>
            <a:p>
              <a:r>
                <a:rPr lang="en-US" sz="1100" b="1" dirty="0"/>
                <a:t>Mop it. </a:t>
              </a:r>
              <a:r>
                <a:rPr lang="en-US" sz="1100" dirty="0"/>
                <a:t>Tile floors are very easy to clean and maintain. Use a clean mop and an approved detergent to clean the floor. Some prefer the newer flat floor cleaners. Doesn’t matter the tool, it is how you use it and the products you choose. </a:t>
              </a:r>
            </a:p>
            <a:p>
              <a:r>
                <a:rPr lang="en-US" sz="1100" dirty="0">
                  <a:solidFill>
                    <a:schemeClr val="tx1"/>
                  </a:solidFill>
                </a:rPr>
                <a:t>Some recommend the use of chlorine bleach, which acts as a disinfectant. The challenge here is remaining residues can create issues, such as being tracked off onto carpet, causing color loss. Be careful with the use of any type of bleach.</a:t>
              </a:r>
            </a:p>
            <a:p>
              <a:endParaRPr lang="en-US" sz="1100" dirty="0">
                <a:solidFill>
                  <a:schemeClr val="tx1"/>
                </a:solidFill>
              </a:endParaRPr>
            </a:p>
            <a:p>
              <a:r>
                <a:rPr lang="en-US" sz="1100" b="1" dirty="0">
                  <a:solidFill>
                    <a:schemeClr val="tx1"/>
                  </a:solidFill>
                </a:rPr>
                <a:t>Grout issues. </a:t>
              </a:r>
              <a:r>
                <a:rPr lang="en-US" sz="1100" dirty="0">
                  <a:solidFill>
                    <a:schemeClr val="tx1"/>
                  </a:solidFill>
                </a:rPr>
                <a:t>The toughest part of a tile and grout floor cleaning job is… the grout. It’s porous, even if sealed, and becomes an eyesore quickly. </a:t>
              </a:r>
              <a:endParaRPr lang="en-US" sz="1100" dirty="0"/>
            </a:p>
            <a:p>
              <a:r>
                <a:rPr lang="en-US" sz="1100" dirty="0"/>
                <a:t> </a:t>
              </a:r>
            </a:p>
          </p:txBody>
        </p:sp>
        <p:sp>
          <p:nvSpPr>
            <p:cNvPr id="23" name="Rounded Rectangle 22"/>
            <p:cNvSpPr/>
            <p:nvPr/>
          </p:nvSpPr>
          <p:spPr>
            <a:xfrm>
              <a:off x="123204" y="7992537"/>
              <a:ext cx="7525708" cy="1507787"/>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909" y="189608"/>
              <a:ext cx="7969827" cy="1119808"/>
            </a:xfrm>
            <a:prstGeom prst="rect">
              <a:avLst/>
            </a:prstGeom>
          </p:spPr>
        </p:pic>
        <p:cxnSp>
          <p:nvCxnSpPr>
            <p:cNvPr id="18" name="Straight Connector 17"/>
            <p:cNvCxnSpPr>
              <a:cxnSpLocks/>
            </p:cNvCxnSpPr>
            <p:nvPr/>
          </p:nvCxnSpPr>
          <p:spPr>
            <a:xfrm>
              <a:off x="-103909" y="1309416"/>
              <a:ext cx="7969827" cy="0"/>
            </a:xfrm>
            <a:prstGeom prst="line">
              <a:avLst/>
            </a:prstGeom>
            <a:ln w="76200">
              <a:solidFill>
                <a:srgbClr val="ECF9E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cxnSpLocks/>
            </p:cNvCxnSpPr>
            <p:nvPr/>
          </p:nvCxnSpPr>
          <p:spPr>
            <a:xfrm>
              <a:off x="-103909" y="189608"/>
              <a:ext cx="7969827" cy="0"/>
            </a:xfrm>
            <a:prstGeom prst="line">
              <a:avLst/>
            </a:prstGeom>
            <a:ln w="76200">
              <a:solidFill>
                <a:srgbClr val="ECF9EF"/>
              </a:solidFill>
            </a:ln>
          </p:spPr>
          <p:style>
            <a:lnRef idx="2">
              <a:schemeClr val="accent1"/>
            </a:lnRef>
            <a:fillRef idx="0">
              <a:schemeClr val="accent1"/>
            </a:fillRef>
            <a:effectRef idx="1">
              <a:schemeClr val="accent1"/>
            </a:effectRef>
            <a:fontRef idx="minor">
              <a:schemeClr val="tx1"/>
            </a:fontRef>
          </p:style>
        </p:cxnSp>
        <p:pic>
          <p:nvPicPr>
            <p:cNvPr id="14" name="Picture 13">
              <a:extLst>
                <a:ext uri="{FF2B5EF4-FFF2-40B4-BE49-F238E27FC236}">
                  <a16:creationId xmlns:a16="http://schemas.microsoft.com/office/drawing/2014/main" id="{AE4B2CD9-3637-EC4E-934E-2ACB92475CE3}"/>
                </a:ext>
              </a:extLst>
            </p:cNvPr>
            <p:cNvPicPr>
              <a:picLocks noChangeAspect="1"/>
            </p:cNvPicPr>
            <p:nvPr/>
          </p:nvPicPr>
          <p:blipFill>
            <a:blip r:embed="rId4"/>
            <a:stretch>
              <a:fillRect/>
            </a:stretch>
          </p:blipFill>
          <p:spPr>
            <a:xfrm>
              <a:off x="3043159" y="1565225"/>
              <a:ext cx="4605752" cy="3860992"/>
            </a:xfrm>
            <a:prstGeom prst="rect">
              <a:avLst/>
            </a:prstGeom>
          </p:spPr>
        </p:pic>
      </p:grpSp>
    </p:spTree>
    <p:extLst>
      <p:ext uri="{BB962C8B-B14F-4D97-AF65-F5344CB8AC3E}">
        <p14:creationId xmlns:p14="http://schemas.microsoft.com/office/powerpoint/2010/main" val="1477986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1570</TotalTime>
  <Words>71</Words>
  <Application>Microsoft Macintosh PowerPoint</Application>
  <PresentationFormat>Custom</PresentationFormat>
  <Paragraphs>37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178</cp:revision>
  <cp:lastPrinted>2015-03-23T15:16:24Z</cp:lastPrinted>
  <dcterms:created xsi:type="dcterms:W3CDTF">2015-01-19T15:58:58Z</dcterms:created>
  <dcterms:modified xsi:type="dcterms:W3CDTF">2018-08-27T14:32:37Z</dcterms:modified>
</cp:coreProperties>
</file>