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6C1D9"/>
    <a:srgbClr val="B9E2DF"/>
    <a:srgbClr val="48A6DD"/>
    <a:srgbClr val="E6F7EA"/>
    <a:srgbClr val="C5ECC2"/>
    <a:srgbClr val="ECF9EF"/>
    <a:srgbClr val="98D5F8"/>
    <a:srgbClr val="B3D0AD"/>
    <a:srgbClr val="1C541A"/>
    <a:srgbClr val="BD63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96"/>
    <p:restoredTop sz="94772"/>
  </p:normalViewPr>
  <p:slideViewPr>
    <p:cSldViewPr snapToGrid="0" snapToObjects="1">
      <p:cViewPr varScale="1">
        <p:scale>
          <a:sx n="133" d="100"/>
          <a:sy n="133" d="100"/>
        </p:scale>
        <p:origin x="3144" y="22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9/27/18</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9/27/18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9/27/18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9/27/18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9/27/18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9/27/18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9/27/18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9/27/18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9/27/18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9/27/18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9/27/18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9/27/18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9/27/18</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4AF7F90-ECED-FE41-834B-7ABF5706F991}"/>
              </a:ext>
            </a:extLst>
          </p:cNvPr>
          <p:cNvGrpSpPr/>
          <p:nvPr/>
        </p:nvGrpSpPr>
        <p:grpSpPr>
          <a:xfrm>
            <a:off x="-131354" y="-244918"/>
            <a:ext cx="7949045" cy="10303318"/>
            <a:chOff x="-131354" y="-244918"/>
            <a:chExt cx="7949045" cy="10303318"/>
          </a:xfrm>
        </p:grpSpPr>
        <p:sp>
          <p:nvSpPr>
            <p:cNvPr id="13" name="Rectangle 12"/>
            <p:cNvSpPr>
              <a:spLocks noChangeAspect="1"/>
            </p:cNvSpPr>
            <p:nvPr/>
          </p:nvSpPr>
          <p:spPr>
            <a:xfrm>
              <a:off x="-131354"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2925322" y="5627156"/>
              <a:ext cx="4649239"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now than when it is zero degrees and icy. But be safe. If you aren’t an expert and able to inspect, hire someone to do it for you!</a:t>
              </a:r>
            </a:p>
            <a:p>
              <a:r>
                <a:rPr lang="en-US" sz="1100" dirty="0">
                  <a:solidFill>
                    <a:schemeClr val="tx1"/>
                  </a:solidFill>
                </a:rPr>
                <a:t> </a:t>
              </a:r>
            </a:p>
            <a:p>
              <a:r>
                <a:rPr lang="en-US" sz="1100" b="1" dirty="0">
                  <a:solidFill>
                    <a:schemeClr val="tx1"/>
                  </a:solidFill>
                </a:rPr>
                <a:t>Gutter Grit</a:t>
              </a:r>
              <a:endParaRPr lang="en-US" sz="1100" dirty="0">
                <a:solidFill>
                  <a:schemeClr val="tx1"/>
                </a:solidFill>
              </a:endParaRPr>
            </a:p>
            <a:p>
              <a:r>
                <a:rPr lang="en-US" sz="1100" dirty="0">
                  <a:solidFill>
                    <a:schemeClr val="tx1"/>
                  </a:solidFill>
                </a:rPr>
                <a:t>Grit, debris, leaves, and obstacles tossed up there from a windy day can build up. When they do that, and winter strikes with cold, snowy bluster, a plugged up gutter can create really expensive restoration work, because if a gutter can’t drain, this might force melting ice into  your home. Get a ladder, take a look. But just like with your roof, only do that if you are an expert. Hire it done if you aren’t.</a:t>
              </a:r>
            </a:p>
            <a:p>
              <a:endParaRPr lang="en-US" sz="1100" dirty="0">
                <a:solidFill>
                  <a:schemeClr val="tx1"/>
                </a:solidFill>
              </a:endParaRPr>
            </a:p>
            <a:p>
              <a:r>
                <a:rPr lang="en-US" sz="1100" dirty="0">
                  <a:solidFill>
                    <a:schemeClr val="tx1"/>
                  </a:solidFill>
                </a:rPr>
                <a:t>No matter what you do, occasionally water, wind and ice can damage your home. Do the right thing: Call your disaster restoration pro. </a:t>
              </a:r>
              <a:r>
                <a:rPr lang="en-US" sz="1100" i="1" dirty="0">
                  <a:solidFill>
                    <a:schemeClr val="tx1"/>
                  </a:solidFill>
                </a:rPr>
                <a:t>After all, it pays to call a pro!</a:t>
              </a:r>
              <a:endParaRPr lang="en-US" sz="1100" dirty="0">
                <a:solidFill>
                  <a:schemeClr val="tx1"/>
                </a:solidFill>
              </a:endParaRPr>
            </a:p>
          </p:txBody>
        </p:sp>
        <p:sp>
          <p:nvSpPr>
            <p:cNvPr id="9" name="Rectangle 8"/>
            <p:cNvSpPr/>
            <p:nvPr/>
          </p:nvSpPr>
          <p:spPr>
            <a:xfrm>
              <a:off x="171002" y="1587426"/>
              <a:ext cx="2639575" cy="561783"/>
            </a:xfrm>
            <a:prstGeom prst="rect">
              <a:avLst/>
            </a:prstGeom>
            <a:solidFill>
              <a:srgbClr val="E6F7E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The Imminent Arrival of Old Man Winter</a:t>
              </a:r>
              <a:r>
                <a:rPr lang="en-US" dirty="0">
                  <a:solidFill>
                    <a:schemeClr val="tx1"/>
                  </a:solidFill>
                </a:rPr>
                <a:t> </a:t>
              </a:r>
            </a:p>
          </p:txBody>
        </p:sp>
        <p:sp>
          <p:nvSpPr>
            <p:cNvPr id="11" name="Text Box 3"/>
            <p:cNvSpPr txBox="1"/>
            <p:nvPr/>
          </p:nvSpPr>
          <p:spPr>
            <a:xfrm>
              <a:off x="148323" y="2255087"/>
              <a:ext cx="2776999" cy="5927624"/>
            </a:xfrm>
            <a:prstGeom prst="rect">
              <a:avLst/>
            </a:prstGeom>
            <a:solidFill>
              <a:srgbClr val="F2F2F2"/>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It may just be the fall season right now, but that’s about to change soon, into… winter.</a:t>
              </a:r>
            </a:p>
            <a:p>
              <a:r>
                <a:rPr lang="en-US" sz="1100" dirty="0"/>
                <a:t> </a:t>
              </a:r>
            </a:p>
            <a:p>
              <a:r>
                <a:rPr lang="en-US" sz="1100" dirty="0"/>
                <a:t>And getting ready for winter is important, with several aspects regarding your home and protecting what’s most valuable to you. Obviously, winter is outside, but it will want to get </a:t>
              </a:r>
              <a:r>
                <a:rPr lang="en-US" sz="1100" i="1" dirty="0"/>
                <a:t>inside</a:t>
              </a:r>
              <a:r>
                <a:rPr lang="en-US" sz="1100" dirty="0"/>
                <a:t>, and that can cause damage you don’t want.</a:t>
              </a:r>
            </a:p>
            <a:p>
              <a:r>
                <a:rPr lang="en-US" sz="1100" dirty="0"/>
                <a:t> </a:t>
              </a:r>
            </a:p>
            <a:p>
              <a:r>
                <a:rPr lang="en-US" sz="1100" b="1" dirty="0"/>
                <a:t>Window Awareness</a:t>
              </a:r>
              <a:endParaRPr lang="en-US" sz="1100" dirty="0"/>
            </a:p>
            <a:p>
              <a:r>
                <a:rPr lang="en-US" sz="1100" dirty="0"/>
                <a:t>If your home is typical, you have a lot of glass — windows, that is. Take a tour, inside and out, and look for areas where the weather stripping is damaged, where there are cracks in the caulking, and gaps where gaps should not be.</a:t>
              </a:r>
            </a:p>
            <a:p>
              <a:r>
                <a:rPr lang="en-US" sz="1100" dirty="0"/>
                <a:t> </a:t>
              </a:r>
            </a:p>
            <a:p>
              <a:r>
                <a:rPr lang="en-US" sz="1100" dirty="0"/>
                <a:t>When the wind blows, do you hear it coming in the windows, or from around the windows? That’s not so bad right now, but when nasty weather strikes, that’s a different story.</a:t>
              </a:r>
            </a:p>
            <a:p>
              <a:r>
                <a:rPr lang="en-US" sz="1100" dirty="0"/>
                <a:t> </a:t>
              </a:r>
            </a:p>
            <a:p>
              <a:r>
                <a:rPr lang="en-US" sz="1100" dirty="0"/>
                <a:t>Get your windows in shape now, before winter arrives.</a:t>
              </a:r>
            </a:p>
            <a:p>
              <a:r>
                <a:rPr lang="en-US" sz="1100" dirty="0"/>
                <a:t> </a:t>
              </a:r>
            </a:p>
            <a:p>
              <a:r>
                <a:rPr lang="en-US" sz="1100" b="1" dirty="0"/>
                <a:t>Roof Woes</a:t>
              </a:r>
              <a:endParaRPr lang="en-US" sz="1100" dirty="0"/>
            </a:p>
            <a:p>
              <a:r>
                <a:rPr lang="en-US" sz="1100" dirty="0"/>
                <a:t>You can see some of your roof from the ground, but if you get up and take a close look, you may see shingles that need replaced, areas around the chimney or vents that could use some plugging, or other general repairs that are much, much easier  </a:t>
              </a:r>
            </a:p>
          </p:txBody>
        </p:sp>
        <p:sp>
          <p:nvSpPr>
            <p:cNvPr id="23" name="Rounded Rectangle 22"/>
            <p:cNvSpPr/>
            <p:nvPr/>
          </p:nvSpPr>
          <p:spPr>
            <a:xfrm>
              <a:off x="171002" y="8105645"/>
              <a:ext cx="7403559" cy="1408570"/>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9" y="120151"/>
              <a:ext cx="7843420" cy="1147075"/>
            </a:xfrm>
            <a:prstGeom prst="rect">
              <a:avLst/>
            </a:prstGeom>
          </p:spPr>
        </p:pic>
        <p:cxnSp>
          <p:nvCxnSpPr>
            <p:cNvPr id="15" name="Straight Connector 14"/>
            <p:cNvCxnSpPr>
              <a:cxnSpLocks/>
            </p:cNvCxnSpPr>
            <p:nvPr/>
          </p:nvCxnSpPr>
          <p:spPr>
            <a:xfrm>
              <a:off x="-27443" y="1219713"/>
              <a:ext cx="7845134" cy="47513"/>
            </a:xfrm>
            <a:prstGeom prst="line">
              <a:avLst/>
            </a:prstGeom>
            <a:ln w="76200">
              <a:solidFill>
                <a:srgbClr val="E6F7EA"/>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cxnSpLocks/>
            </p:cNvCxnSpPr>
            <p:nvPr/>
          </p:nvCxnSpPr>
          <p:spPr>
            <a:xfrm>
              <a:off x="-25728" y="147300"/>
              <a:ext cx="7843419" cy="0"/>
            </a:xfrm>
            <a:prstGeom prst="line">
              <a:avLst/>
            </a:prstGeom>
            <a:ln w="76200">
              <a:solidFill>
                <a:srgbClr val="E6F7EA"/>
              </a:solidFill>
            </a:ln>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E6B223AF-91F5-F548-81EC-E5CC657A7157}"/>
                </a:ext>
              </a:extLst>
            </p:cNvPr>
            <p:cNvPicPr>
              <a:picLocks noChangeAspect="1"/>
            </p:cNvPicPr>
            <p:nvPr/>
          </p:nvPicPr>
          <p:blipFill>
            <a:blip r:embed="rId4"/>
            <a:stretch>
              <a:fillRect/>
            </a:stretch>
          </p:blipFill>
          <p:spPr>
            <a:xfrm>
              <a:off x="2925322" y="1587426"/>
              <a:ext cx="4692666" cy="3933852"/>
            </a:xfrm>
            <a:prstGeom prst="rect">
              <a:avLst/>
            </a:prstGeom>
          </p:spPr>
        </p:pic>
      </p:grpSp>
    </p:spTree>
    <p:extLst>
      <p:ext uri="{BB962C8B-B14F-4D97-AF65-F5344CB8AC3E}">
        <p14:creationId xmlns:p14="http://schemas.microsoft.com/office/powerpoint/2010/main" val="1654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04E32AF-37EE-3A44-8611-971A3D7C6E25}"/>
              </a:ext>
            </a:extLst>
          </p:cNvPr>
          <p:cNvGrpSpPr/>
          <p:nvPr/>
        </p:nvGrpSpPr>
        <p:grpSpPr>
          <a:xfrm>
            <a:off x="-259881" y="4077"/>
            <a:ext cx="8277726" cy="10250140"/>
            <a:chOff x="-259881" y="4077"/>
            <a:chExt cx="8277726" cy="10250140"/>
          </a:xfrm>
        </p:grpSpPr>
        <p:grpSp>
          <p:nvGrpSpPr>
            <p:cNvPr id="5" name="Group 4">
              <a:extLst>
                <a:ext uri="{FF2B5EF4-FFF2-40B4-BE49-F238E27FC236}">
                  <a16:creationId xmlns:a16="http://schemas.microsoft.com/office/drawing/2014/main" id="{74214E3B-2C96-4A47-BE8D-D5E4521ED3F7}"/>
                </a:ext>
              </a:extLst>
            </p:cNvPr>
            <p:cNvGrpSpPr/>
            <p:nvPr/>
          </p:nvGrpSpPr>
          <p:grpSpPr>
            <a:xfrm>
              <a:off x="-259881" y="4077"/>
              <a:ext cx="8277726" cy="10250140"/>
              <a:chOff x="-259881" y="4077"/>
              <a:chExt cx="8277726" cy="10250140"/>
            </a:xfrm>
          </p:grpSpPr>
          <p:sp>
            <p:nvSpPr>
              <p:cNvPr id="13" name="Rectangle 12"/>
              <p:cNvSpPr>
                <a:spLocks noChangeAspect="1"/>
              </p:cNvSpPr>
              <p:nvPr/>
            </p:nvSpPr>
            <p:spPr>
              <a:xfrm>
                <a:off x="-259881" y="4077"/>
                <a:ext cx="8277726" cy="1025014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4344" y="9713512"/>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3132887" y="5490195"/>
                <a:ext cx="4516024"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b="1" dirty="0">
                    <a:solidFill>
                      <a:schemeClr val="tx1"/>
                    </a:solidFill>
                  </a:rPr>
                  <a:t>The floor. </a:t>
                </a:r>
                <a:r>
                  <a:rPr lang="en-US" sz="1100" dirty="0">
                    <a:solidFill>
                      <a:schemeClr val="tx1"/>
                    </a:solidFill>
                  </a:rPr>
                  <a:t>Sweep and mop on a schedule before it looks like it needs it. A dust mop might be OK, but a regular broom with soft bristles often picks up more debris. Hot water and a detergent for the type of flooring you have is recommended, but don’t overdo the concentration as it can leave streaks.</a:t>
                </a:r>
              </a:p>
              <a:p>
                <a:endParaRPr lang="en-US" sz="1100" dirty="0">
                  <a:solidFill>
                    <a:schemeClr val="tx1"/>
                  </a:solidFill>
                </a:endParaRPr>
              </a:p>
              <a:p>
                <a:r>
                  <a:rPr lang="en-US" sz="1100" b="1" dirty="0">
                    <a:solidFill>
                      <a:schemeClr val="tx1"/>
                    </a:solidFill>
                  </a:rPr>
                  <a:t>Odds and ends. </a:t>
                </a:r>
                <a:r>
                  <a:rPr lang="en-US" sz="1100" dirty="0">
                    <a:solidFill>
                      <a:schemeClr val="tx1"/>
                    </a:solidFill>
                  </a:rPr>
                  <a:t>Something often neglected are the drawers, especially those that hold small items like cooking utensils. Take a look at the drawer that holds your silverware, pull out some forks or spoons, and you will see bits of all kinds of food and debris hiding underneath. Every week, plan on cleaning just one drawer and they will all stay nice and neat.</a:t>
                </a:r>
              </a:p>
              <a:p>
                <a:r>
                  <a:rPr lang="en-US" sz="1100" dirty="0">
                    <a:solidFill>
                      <a:schemeClr val="tx1"/>
                    </a:solidFill>
                  </a:rPr>
                  <a:t> </a:t>
                </a:r>
              </a:p>
              <a:p>
                <a:r>
                  <a:rPr lang="en-US" sz="1100" dirty="0">
                    <a:solidFill>
                      <a:schemeClr val="tx1"/>
                    </a:solidFill>
                  </a:rPr>
                  <a:t>But when you need a thorough cleaning and don’t want to tackle it yourself, call your professional cleaning company. </a:t>
                </a:r>
                <a:r>
                  <a:rPr lang="en-US" sz="1100" i="1" dirty="0">
                    <a:solidFill>
                      <a:schemeClr val="tx1"/>
                    </a:solidFill>
                  </a:rPr>
                  <a:t>After all, it pays to call a pro!</a:t>
                </a:r>
                <a:endParaRPr lang="en-US" sz="1100" dirty="0">
                  <a:solidFill>
                    <a:schemeClr val="tx1"/>
                  </a:solidFill>
                </a:endParaRPr>
              </a:p>
            </p:txBody>
          </p:sp>
          <p:sp>
            <p:nvSpPr>
              <p:cNvPr id="9" name="Rectangle 8"/>
              <p:cNvSpPr/>
              <p:nvPr/>
            </p:nvSpPr>
            <p:spPr>
              <a:xfrm>
                <a:off x="194668" y="1561786"/>
                <a:ext cx="2866755" cy="404481"/>
              </a:xfrm>
              <a:prstGeom prst="rect">
                <a:avLst/>
              </a:prstGeom>
              <a:solidFill>
                <a:srgbClr val="96C1D9"/>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solidFill>
                      <a:schemeClr val="tx1"/>
                    </a:solidFill>
                  </a:rPr>
                  <a:t> </a:t>
                </a:r>
                <a:r>
                  <a:rPr lang="en-US" sz="1600" b="1" dirty="0">
                    <a:solidFill>
                      <a:schemeClr val="tx1"/>
                    </a:solidFill>
                  </a:rPr>
                  <a:t>A Clean Kitchen the Easy Way</a:t>
                </a:r>
                <a:endParaRPr lang="en-US" dirty="0">
                  <a:solidFill>
                    <a:schemeClr val="tx1"/>
                  </a:solidFill>
                </a:endParaRPr>
              </a:p>
              <a:p>
                <a:endParaRPr lang="en-US" dirty="0">
                  <a:solidFill>
                    <a:schemeClr val="tx1"/>
                  </a:solidFill>
                </a:endParaRPr>
              </a:p>
            </p:txBody>
          </p:sp>
          <p:sp>
            <p:nvSpPr>
              <p:cNvPr id="11" name="Text Box 3"/>
              <p:cNvSpPr txBox="1"/>
              <p:nvPr/>
            </p:nvSpPr>
            <p:spPr>
              <a:xfrm>
                <a:off x="123203" y="2043110"/>
                <a:ext cx="3009684" cy="5337292"/>
              </a:xfrm>
              <a:prstGeom prst="rect">
                <a:avLst/>
              </a:prstGeom>
              <a:solidFill>
                <a:srgbClr val="F2F2F2"/>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Here’s an easy quiz for you: What’s the most popular room in your home? If you guessed “the bathroom” you wouldn’t be totally wrong, as it might be the most frequented room in the home.</a:t>
                </a:r>
              </a:p>
              <a:p>
                <a:r>
                  <a:rPr lang="en-US" sz="1100" dirty="0"/>
                  <a:t> </a:t>
                </a:r>
              </a:p>
              <a:p>
                <a:r>
                  <a:rPr lang="en-US" sz="1100" dirty="0"/>
                  <a:t>But hands-down, the kitchen is the most welcoming, most enticing room in your home, because of what happens there. Delicious food preparation, nice conversations, a general gathering place for family and friends.</a:t>
                </a:r>
              </a:p>
              <a:p>
                <a:r>
                  <a:rPr lang="en-US" sz="1100" dirty="0"/>
                  <a:t> </a:t>
                </a:r>
              </a:p>
              <a:p>
                <a:r>
                  <a:rPr lang="en-US" sz="1100" dirty="0"/>
                  <a:t>With that comes much usage and the need for cleaning. To make the unwanted task of cleaning a little easier, here are some simple maintenance tips that will save you time.</a:t>
                </a:r>
              </a:p>
              <a:p>
                <a:r>
                  <a:rPr lang="en-US" sz="1100" dirty="0"/>
                  <a:t> </a:t>
                </a:r>
              </a:p>
              <a:p>
                <a:r>
                  <a:rPr lang="en-US" sz="1100" b="1" dirty="0"/>
                  <a:t>Above the floor. </a:t>
                </a:r>
                <a:r>
                  <a:rPr lang="en-US" sz="1100" dirty="0"/>
                  <a:t>The sink, countertops, stove, cabinets and other areas above the floor get heavy use, and the residue can be sticky and challenging to remove.</a:t>
                </a:r>
              </a:p>
              <a:p>
                <a:r>
                  <a:rPr lang="en-US" sz="1100" dirty="0"/>
                  <a:t> </a:t>
                </a:r>
              </a:p>
              <a:p>
                <a:r>
                  <a:rPr lang="en-US" sz="1100" dirty="0"/>
                  <a:t>The most aggressive cleaning is probably in the sink, where grime can build up that isn’t always that apparent. Use cleanser and a sponge or cloth, apply the product and clean multiple times, rinsing often. It should actually squeak when you run your fingers over it.</a:t>
                </a:r>
              </a:p>
              <a:p>
                <a:r>
                  <a:rPr lang="en-US" sz="1100" dirty="0"/>
                  <a:t> </a:t>
                </a:r>
              </a:p>
              <a:p>
                <a:r>
                  <a:rPr lang="en-US" sz="1100" dirty="0"/>
                  <a:t>The other areas should be cleaned with an all-purpose, milder cleanser, misting it on and wiping it off with soft cloths. A final wiping with a cloth with warm water will remove any cleaning residues. You do this every day or so, and you will never notice a buildup of grime or dirt.</a:t>
                </a:r>
              </a:p>
              <a:p>
                <a:r>
                  <a:rPr lang="en-US" sz="1100" dirty="0"/>
                  <a:t> </a:t>
                </a:r>
              </a:p>
              <a:p>
                <a:r>
                  <a:rPr lang="en-US" sz="1100" dirty="0"/>
                  <a:t> </a:t>
                </a:r>
              </a:p>
            </p:txBody>
          </p:sp>
          <p:sp>
            <p:nvSpPr>
              <p:cNvPr id="23" name="Rounded Rectangle 22"/>
              <p:cNvSpPr/>
              <p:nvPr/>
            </p:nvSpPr>
            <p:spPr>
              <a:xfrm>
                <a:off x="116128" y="8114097"/>
                <a:ext cx="7525708" cy="1432232"/>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09" y="189608"/>
                <a:ext cx="7969827" cy="1119808"/>
              </a:xfrm>
              <a:prstGeom prst="rect">
                <a:avLst/>
              </a:prstGeom>
            </p:spPr>
          </p:pic>
          <p:cxnSp>
            <p:nvCxnSpPr>
              <p:cNvPr id="18" name="Straight Connector 17"/>
              <p:cNvCxnSpPr>
                <a:cxnSpLocks/>
              </p:cNvCxnSpPr>
              <p:nvPr/>
            </p:nvCxnSpPr>
            <p:spPr>
              <a:xfrm>
                <a:off x="-103909" y="1309416"/>
                <a:ext cx="7969827" cy="0"/>
              </a:xfrm>
              <a:prstGeom prst="line">
                <a:avLst/>
              </a:prstGeom>
              <a:ln w="76200">
                <a:solidFill>
                  <a:srgbClr val="96C1D9"/>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cxnSpLocks/>
              </p:cNvCxnSpPr>
              <p:nvPr/>
            </p:nvCxnSpPr>
            <p:spPr>
              <a:xfrm>
                <a:off x="-103909" y="189608"/>
                <a:ext cx="7969827" cy="0"/>
              </a:xfrm>
              <a:prstGeom prst="line">
                <a:avLst/>
              </a:prstGeom>
              <a:ln w="76200">
                <a:solidFill>
                  <a:srgbClr val="96C1D9"/>
                </a:solidFill>
              </a:ln>
            </p:spPr>
            <p:style>
              <a:lnRef idx="2">
                <a:schemeClr val="accent1"/>
              </a:lnRef>
              <a:fillRef idx="0">
                <a:schemeClr val="accent1"/>
              </a:fillRef>
              <a:effectRef idx="1">
                <a:schemeClr val="accent1"/>
              </a:effectRef>
              <a:fontRef idx="minor">
                <a:schemeClr val="tx1"/>
              </a:fontRef>
            </p:style>
          </p:cxnSp>
        </p:grpSp>
        <p:pic>
          <p:nvPicPr>
            <p:cNvPr id="4" name="Picture 3">
              <a:extLst>
                <a:ext uri="{FF2B5EF4-FFF2-40B4-BE49-F238E27FC236}">
                  <a16:creationId xmlns:a16="http://schemas.microsoft.com/office/drawing/2014/main" id="{1805A7A9-37C6-BC41-BBC1-D610BE3EFA2E}"/>
                </a:ext>
              </a:extLst>
            </p:cNvPr>
            <p:cNvPicPr>
              <a:picLocks noChangeAspect="1"/>
            </p:cNvPicPr>
            <p:nvPr/>
          </p:nvPicPr>
          <p:blipFill>
            <a:blip r:embed="rId4"/>
            <a:stretch>
              <a:fillRect/>
            </a:stretch>
          </p:blipFill>
          <p:spPr>
            <a:xfrm>
              <a:off x="3270478" y="1561786"/>
              <a:ext cx="4538312" cy="3804457"/>
            </a:xfrm>
            <a:prstGeom prst="rect">
              <a:avLst/>
            </a:prstGeom>
          </p:spPr>
        </p:pic>
      </p:grpSp>
    </p:spTree>
    <p:extLst>
      <p:ext uri="{BB962C8B-B14F-4D97-AF65-F5344CB8AC3E}">
        <p14:creationId xmlns:p14="http://schemas.microsoft.com/office/powerpoint/2010/main" val="147798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1679</TotalTime>
  <Words>277</Words>
  <Application>Microsoft Macintosh PowerPoint</Application>
  <PresentationFormat>Custom</PresentationFormat>
  <Paragraphs>43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182</cp:revision>
  <cp:lastPrinted>2015-03-23T15:16:24Z</cp:lastPrinted>
  <dcterms:created xsi:type="dcterms:W3CDTF">2015-01-19T15:58:58Z</dcterms:created>
  <dcterms:modified xsi:type="dcterms:W3CDTF">2018-09-27T19:37:40Z</dcterms:modified>
</cp:coreProperties>
</file>