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5" r:id="rId2"/>
    <p:sldId id="266"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ADDAF5"/>
    <a:srgbClr val="ECFFFE"/>
    <a:srgbClr val="B9F8FF"/>
    <a:srgbClr val="0A4262"/>
    <a:srgbClr val="295554"/>
    <a:srgbClr val="D4FFFD"/>
    <a:srgbClr val="E9F0FF"/>
    <a:srgbClr val="98D5F8"/>
    <a:srgbClr val="ECF9EF"/>
    <a:srgbClr val="E6F7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1"/>
    <p:restoredTop sz="94669"/>
  </p:normalViewPr>
  <p:slideViewPr>
    <p:cSldViewPr snapToGrid="0" snapToObjects="1">
      <p:cViewPr varScale="1">
        <p:scale>
          <a:sx n="113" d="100"/>
          <a:sy n="113" d="100"/>
        </p:scale>
        <p:origin x="1192" y="176"/>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9/18/19</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3669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182038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9/18/19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9/18/19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9/18/19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9/18/19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9/18/19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9/18/19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9/18/19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9/18/19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9/18/19</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5DD8EC7-99B8-5640-95A3-3B9D40F32DD8}"/>
              </a:ext>
            </a:extLst>
          </p:cNvPr>
          <p:cNvGrpSpPr/>
          <p:nvPr/>
        </p:nvGrpSpPr>
        <p:grpSpPr>
          <a:xfrm>
            <a:off x="0" y="0"/>
            <a:ext cx="7949045" cy="10303318"/>
            <a:chOff x="0" y="0"/>
            <a:chExt cx="7949045" cy="10303318"/>
          </a:xfrm>
        </p:grpSpPr>
        <p:grpSp>
          <p:nvGrpSpPr>
            <p:cNvPr id="10" name="Group 9">
              <a:extLst>
                <a:ext uri="{FF2B5EF4-FFF2-40B4-BE49-F238E27FC236}">
                  <a16:creationId xmlns:a16="http://schemas.microsoft.com/office/drawing/2014/main" id="{FEA48846-E6AF-7845-8785-8E9200D0DD0E}"/>
                </a:ext>
              </a:extLst>
            </p:cNvPr>
            <p:cNvGrpSpPr/>
            <p:nvPr/>
          </p:nvGrpSpPr>
          <p:grpSpPr>
            <a:xfrm>
              <a:off x="0" y="0"/>
              <a:ext cx="7949045" cy="10303318"/>
              <a:chOff x="-115536" y="-783314"/>
              <a:chExt cx="7949045" cy="10303318"/>
            </a:xfrm>
          </p:grpSpPr>
          <p:grpSp>
            <p:nvGrpSpPr>
              <p:cNvPr id="8" name="Group 7">
                <a:extLst>
                  <a:ext uri="{FF2B5EF4-FFF2-40B4-BE49-F238E27FC236}">
                    <a16:creationId xmlns:a16="http://schemas.microsoft.com/office/drawing/2014/main" id="{30F04EC6-8F94-9B4C-A3C5-7A425AD91436}"/>
                  </a:ext>
                </a:extLst>
              </p:cNvPr>
              <p:cNvGrpSpPr/>
              <p:nvPr/>
            </p:nvGrpSpPr>
            <p:grpSpPr>
              <a:xfrm>
                <a:off x="-115536" y="-783314"/>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2019 Thinkshortcut Publishing, LLC • Created by MarketingZoo.com</a:t>
                  </a:r>
                </a:p>
              </p:txBody>
            </p:sp>
            <p:sp>
              <p:nvSpPr>
                <p:cNvPr id="25" name="Rectangle 24"/>
                <p:cNvSpPr/>
                <p:nvPr/>
              </p:nvSpPr>
              <p:spPr>
                <a:xfrm>
                  <a:off x="2947237" y="5464834"/>
                  <a:ext cx="4687057"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050" b="1" dirty="0">
                      <a:solidFill>
                        <a:schemeClr val="tx1"/>
                      </a:solidFill>
                    </a:rPr>
                    <a:t>Use baking soda </a:t>
                  </a:r>
                  <a:endParaRPr lang="en-US" sz="1050" dirty="0">
                    <a:solidFill>
                      <a:schemeClr val="tx1"/>
                    </a:solidFill>
                  </a:endParaRPr>
                </a:p>
                <a:p>
                  <a:r>
                    <a:rPr lang="en-US" sz="1050" dirty="0">
                      <a:solidFill>
                        <a:schemeClr val="tx1"/>
                      </a:solidFill>
                    </a:rPr>
                    <a:t>Baking soda is a typical household fixture. By sprinkling baking soda in the bottom of your garbage can and even in the bag, it helps to limit the odors caused by bacteria. It does this by absorbing odors instead of them being released into the air you breathe.</a:t>
                  </a:r>
                </a:p>
                <a:p>
                  <a:endParaRPr lang="en-US" sz="1050" dirty="0">
                    <a:solidFill>
                      <a:schemeClr val="tx1"/>
                    </a:solidFill>
                  </a:endParaRPr>
                </a:p>
                <a:p>
                  <a:r>
                    <a:rPr lang="en-US" sz="1050" b="1" dirty="0">
                      <a:solidFill>
                        <a:schemeClr val="tx1"/>
                      </a:solidFill>
                    </a:rPr>
                    <a:t>Give it a hosing</a:t>
                  </a:r>
                  <a:endParaRPr lang="en-US" sz="1050" dirty="0">
                    <a:solidFill>
                      <a:schemeClr val="tx1"/>
                    </a:solidFill>
                  </a:endParaRPr>
                </a:p>
                <a:p>
                  <a:r>
                    <a:rPr lang="en-US" sz="1050" dirty="0">
                      <a:solidFill>
                        <a:schemeClr val="tx1"/>
                      </a:solidFill>
                    </a:rPr>
                    <a:t>Like all things, garbage cans need to be cleaned. You might say, “I use bags!” but that doesn’t matter. Odors build up no matter what you do, and a good cleaning with baking soda or other cleaning products, and hosing or rinsing out the can, will help keep lingering odors at bay.</a:t>
                  </a:r>
                </a:p>
                <a:p>
                  <a:r>
                    <a:rPr lang="en-US" sz="1050" dirty="0">
                      <a:solidFill>
                        <a:schemeClr val="tx1"/>
                      </a:solidFill>
                    </a:rPr>
                    <a:t>And like all things, quality cleaning of the surfaces in your home are better performed by the pros. Do the right thing, call your favorite cleaning company when you need help. </a:t>
                  </a:r>
                  <a:r>
                    <a:rPr lang="en-US" sz="1050" i="1" dirty="0">
                      <a:solidFill>
                        <a:schemeClr val="tx1"/>
                      </a:solidFill>
                    </a:rPr>
                    <a:t>After all, it pays to call a pro!</a:t>
                  </a:r>
                  <a:endParaRPr lang="en-US" sz="1050" dirty="0">
                    <a:solidFill>
                      <a:schemeClr val="tx1"/>
                    </a:solidFill>
                  </a:endParaRPr>
                </a:p>
              </p:txBody>
            </p:sp>
            <p:sp>
              <p:nvSpPr>
                <p:cNvPr id="9" name="Rectangle 8"/>
                <p:cNvSpPr/>
                <p:nvPr/>
              </p:nvSpPr>
              <p:spPr>
                <a:xfrm>
                  <a:off x="239793" y="1343978"/>
                  <a:ext cx="2639575" cy="749548"/>
                </a:xfrm>
                <a:prstGeom prst="rect">
                  <a:avLst/>
                </a:prstGeom>
                <a:solidFill>
                  <a:srgbClr val="ADDAF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The Battle Against Garbage Can Odors</a:t>
                  </a:r>
                  <a:endParaRPr lang="en-US" dirty="0">
                    <a:solidFill>
                      <a:schemeClr val="tx1"/>
                    </a:solidFill>
                  </a:endParaRPr>
                </a:p>
              </p:txBody>
            </p:sp>
            <p:sp>
              <p:nvSpPr>
                <p:cNvPr id="11" name="Text Box 3"/>
                <p:cNvSpPr txBox="1"/>
                <p:nvPr/>
              </p:nvSpPr>
              <p:spPr>
                <a:xfrm>
                  <a:off x="171080" y="2178040"/>
                  <a:ext cx="2776999"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There’s nothing too exciting about garbage cans, except how you feel if you pull a full trash bag out and it bursts and spews all kinds of undesirables all over the kitchen floor.</a:t>
                  </a:r>
                </a:p>
                <a:p>
                  <a:r>
                    <a:rPr lang="en-US" sz="1050" dirty="0"/>
                    <a:t>If you have garbage, such as limp lettuce, fermenting flounder, greasy goat cheese, and much more, you will have odors from it.</a:t>
                  </a:r>
                </a:p>
                <a:p>
                  <a:r>
                    <a:rPr lang="en-US" sz="1050" dirty="0"/>
                    <a:t>Odors naturally occur from bacteria, which is what grows quickly on organic material. And then you have mold adding to the issue. All this fermenting in a dark, damp playground known as your garbage can.</a:t>
                  </a:r>
                </a:p>
                <a:p>
                  <a:r>
                    <a:rPr lang="en-US" sz="1050" dirty="0"/>
                    <a:t>Even if you have a secure trash can lid, the odors have a mind of their own and an evil intent to escape.</a:t>
                  </a:r>
                </a:p>
                <a:p>
                  <a:r>
                    <a:rPr lang="en-US" sz="1050" dirty="0"/>
                    <a:t>There are several things you can do to limit the effect of garbage can odors.</a:t>
                  </a:r>
                </a:p>
                <a:p>
                  <a:endParaRPr lang="en-US" sz="1050" dirty="0"/>
                </a:p>
                <a:p>
                  <a:r>
                    <a:rPr lang="en-US" sz="1050" b="1" dirty="0"/>
                    <a:t>Take out the trash</a:t>
                  </a:r>
                  <a:endParaRPr lang="en-US" sz="1050" dirty="0"/>
                </a:p>
                <a:p>
                  <a:r>
                    <a:rPr lang="en-US" sz="1050" dirty="0"/>
                    <a:t>It may seem simplistic, but most of us wait too long to take out the trash. A smell garbage can inside is terrible – the one outside waiting to be hauled away isn’t much better, but at least it is </a:t>
                  </a:r>
                  <a:r>
                    <a:rPr lang="en-US" sz="1050" i="1" dirty="0"/>
                    <a:t>outside</a:t>
                  </a:r>
                  <a:r>
                    <a:rPr lang="en-US" sz="1050" dirty="0"/>
                    <a:t>. Make it a practice to take out the trash before the bag is full.</a:t>
                  </a:r>
                </a:p>
                <a:p>
                  <a:endParaRPr lang="en-US" sz="1050" dirty="0"/>
                </a:p>
                <a:p>
                  <a:r>
                    <a:rPr lang="en-US" sz="1050" b="1" dirty="0"/>
                    <a:t>Use quality scented bags</a:t>
                  </a:r>
                  <a:endParaRPr lang="en-US" sz="1050" dirty="0"/>
                </a:p>
                <a:p>
                  <a:r>
                    <a:rPr lang="en-US" sz="1050" dirty="0"/>
                    <a:t>By quality, we mean bags that have a thicker mil rating, as they won’t break as easy. Yes, they cost more and use more plastic. Look at keeping the mil for your trash bag at 2 or above. The scented bags really do a great job hiding, not removing, odors. They mask bad odors and give you more time between taking out the trash before you start to notice odors.</a:t>
                  </a:r>
                </a:p>
              </p:txBody>
            </p:sp>
            <p:sp>
              <p:nvSpPr>
                <p:cNvPr id="23" name="Rounded Rectangle 22"/>
                <p:cNvSpPr/>
                <p:nvPr/>
              </p:nvSpPr>
              <p:spPr>
                <a:xfrm>
                  <a:off x="171080" y="7950498"/>
                  <a:ext cx="7426238" cy="1556454"/>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a:extLst>
                  <a:ext uri="{FF2B5EF4-FFF2-40B4-BE49-F238E27FC236}">
                    <a16:creationId xmlns:a16="http://schemas.microsoft.com/office/drawing/2014/main" id="{4B63B24D-87E5-464B-B792-E4D5DFEDE40C}"/>
                  </a:ext>
                </a:extLst>
              </p:cNvPr>
              <p:cNvPicPr>
                <a:picLocks noChangeAspect="1"/>
              </p:cNvPicPr>
              <p:nvPr/>
            </p:nvPicPr>
            <p:blipFill>
              <a:blip r:embed="rId3"/>
              <a:stretch>
                <a:fillRect/>
              </a:stretch>
            </p:blipFill>
            <p:spPr>
              <a:xfrm>
                <a:off x="-115536" y="-718021"/>
                <a:ext cx="7949045" cy="1371322"/>
              </a:xfrm>
              <a:prstGeom prst="rect">
                <a:avLst/>
              </a:prstGeom>
            </p:spPr>
          </p:pic>
        </p:grpSp>
        <p:pic>
          <p:nvPicPr>
            <p:cNvPr id="7" name="Picture 6">
              <a:extLst>
                <a:ext uri="{FF2B5EF4-FFF2-40B4-BE49-F238E27FC236}">
                  <a16:creationId xmlns:a16="http://schemas.microsoft.com/office/drawing/2014/main" id="{DA3B7AB7-318A-E54D-8F9E-16BB8088979E}"/>
                </a:ext>
              </a:extLst>
            </p:cNvPr>
            <p:cNvPicPr>
              <a:picLocks noChangeAspect="1"/>
            </p:cNvPicPr>
            <p:nvPr/>
          </p:nvPicPr>
          <p:blipFill>
            <a:blip r:embed="rId4"/>
            <a:stretch>
              <a:fillRect/>
            </a:stretch>
          </p:blipFill>
          <p:spPr>
            <a:xfrm>
              <a:off x="3078591" y="1605072"/>
              <a:ext cx="4695494" cy="3936223"/>
            </a:xfrm>
            <a:prstGeom prst="rect">
              <a:avLst/>
            </a:prstGeom>
          </p:spPr>
        </p:pic>
      </p:grpSp>
    </p:spTree>
    <p:extLst>
      <p:ext uri="{BB962C8B-B14F-4D97-AF65-F5344CB8AC3E}">
        <p14:creationId xmlns:p14="http://schemas.microsoft.com/office/powerpoint/2010/main" val="348745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B830FA43-B213-AA49-8D15-2AB03F6C1F2E}"/>
              </a:ext>
            </a:extLst>
          </p:cNvPr>
          <p:cNvGrpSpPr/>
          <p:nvPr/>
        </p:nvGrpSpPr>
        <p:grpSpPr>
          <a:xfrm>
            <a:off x="0" y="0"/>
            <a:ext cx="7949045" cy="10303318"/>
            <a:chOff x="-15122" y="0"/>
            <a:chExt cx="7949045" cy="10303318"/>
          </a:xfrm>
        </p:grpSpPr>
        <p:grpSp>
          <p:nvGrpSpPr>
            <p:cNvPr id="10" name="Group 9">
              <a:extLst>
                <a:ext uri="{FF2B5EF4-FFF2-40B4-BE49-F238E27FC236}">
                  <a16:creationId xmlns:a16="http://schemas.microsoft.com/office/drawing/2014/main" id="{FEA48846-E6AF-7845-8785-8E9200D0DD0E}"/>
                </a:ext>
              </a:extLst>
            </p:cNvPr>
            <p:cNvGrpSpPr/>
            <p:nvPr/>
          </p:nvGrpSpPr>
          <p:grpSpPr>
            <a:xfrm>
              <a:off x="-15122" y="0"/>
              <a:ext cx="7949045" cy="10303318"/>
              <a:chOff x="-115536" y="-783314"/>
              <a:chExt cx="7949045" cy="10303318"/>
            </a:xfrm>
          </p:grpSpPr>
          <p:grpSp>
            <p:nvGrpSpPr>
              <p:cNvPr id="8" name="Group 7">
                <a:extLst>
                  <a:ext uri="{FF2B5EF4-FFF2-40B4-BE49-F238E27FC236}">
                    <a16:creationId xmlns:a16="http://schemas.microsoft.com/office/drawing/2014/main" id="{30F04EC6-8F94-9B4C-A3C5-7A425AD91436}"/>
                  </a:ext>
                </a:extLst>
              </p:cNvPr>
              <p:cNvGrpSpPr/>
              <p:nvPr/>
            </p:nvGrpSpPr>
            <p:grpSpPr>
              <a:xfrm>
                <a:off x="-115536" y="-783314"/>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2019 Thinkshortcut Publishing, LLC • Created by MarketingZoo.com</a:t>
                  </a:r>
                </a:p>
              </p:txBody>
            </p:sp>
            <p:sp>
              <p:nvSpPr>
                <p:cNvPr id="25" name="Rectangle 24"/>
                <p:cNvSpPr/>
                <p:nvPr/>
              </p:nvSpPr>
              <p:spPr>
                <a:xfrm>
                  <a:off x="2942226" y="5487517"/>
                  <a:ext cx="4617043"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050" dirty="0">
                      <a:solidFill>
                        <a:schemeClr val="tx1"/>
                      </a:solidFill>
                    </a:rPr>
                    <a:t> One thing is to get another opinion. Hiring an independent insurance adjuster to review the job, all the paperwork, and your insurance policy might shed light on the issue and give you more info you need.</a:t>
                  </a:r>
                </a:p>
                <a:p>
                  <a:r>
                    <a:rPr lang="en-US" sz="1050" dirty="0">
                      <a:solidFill>
                        <a:schemeClr val="tx1"/>
                      </a:solidFill>
                    </a:rPr>
                    <a:t> </a:t>
                  </a:r>
                </a:p>
                <a:p>
                  <a:r>
                    <a:rPr lang="en-US" sz="1050" dirty="0">
                      <a:solidFill>
                        <a:schemeClr val="tx1"/>
                      </a:solidFill>
                    </a:rPr>
                    <a:t>Depending on the new information you receive, you can revisit the issue with your insurance company. Taking this information to the insurance adjuster who you are battling with probably won’t do much good. It’s time to go over his head, as the saying goes. If the difference between the costs of repairs and the offer from the insurance company is high enough, you can also consider a claim to the state entity (such as the insurance commissioner) that has authority and power to help. Many claim to be subject to bad business practices. You might be advised to hire an attorney, all which will cost you more. </a:t>
                  </a:r>
                </a:p>
                <a:p>
                  <a:r>
                    <a:rPr lang="en-US" sz="1050" dirty="0">
                      <a:solidFill>
                        <a:schemeClr val="tx1"/>
                      </a:solidFill>
                    </a:rPr>
                    <a:t> </a:t>
                  </a:r>
                </a:p>
                <a:p>
                  <a:r>
                    <a:rPr lang="en-US" sz="1050" dirty="0">
                      <a:solidFill>
                        <a:schemeClr val="tx1"/>
                      </a:solidFill>
                    </a:rPr>
                    <a:t>The good news is if you hire the very </a:t>
                  </a:r>
                  <a:r>
                    <a:rPr lang="en-US" sz="1050" i="1" dirty="0">
                      <a:solidFill>
                        <a:schemeClr val="tx1"/>
                      </a:solidFill>
                    </a:rPr>
                    <a:t>best</a:t>
                  </a:r>
                  <a:r>
                    <a:rPr lang="en-US" sz="1050" dirty="0">
                      <a:solidFill>
                        <a:schemeClr val="tx1"/>
                      </a:solidFill>
                    </a:rPr>
                    <a:t> disaster restoration company, they have the experience to help you deal with all of this. </a:t>
                  </a:r>
                  <a:r>
                    <a:rPr lang="en-US" sz="1050" i="1" dirty="0">
                      <a:solidFill>
                        <a:schemeClr val="tx1"/>
                      </a:solidFill>
                    </a:rPr>
                    <a:t>After all, it pays to call a pro!</a:t>
                  </a:r>
                  <a:endParaRPr lang="en-US" sz="1050" dirty="0">
                    <a:solidFill>
                      <a:schemeClr val="tx1"/>
                    </a:solidFill>
                  </a:endParaRPr>
                </a:p>
              </p:txBody>
            </p:sp>
            <p:sp>
              <p:nvSpPr>
                <p:cNvPr id="9" name="Rectangle 8"/>
                <p:cNvSpPr/>
                <p:nvPr/>
              </p:nvSpPr>
              <p:spPr>
                <a:xfrm>
                  <a:off x="240636" y="1334161"/>
                  <a:ext cx="2639575" cy="527338"/>
                </a:xfrm>
                <a:prstGeom prst="rect">
                  <a:avLst/>
                </a:prstGeom>
                <a:solidFill>
                  <a:srgbClr val="ADDAF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When Insurance Fails</a:t>
                  </a:r>
                  <a:endParaRPr lang="en-US" dirty="0">
                    <a:solidFill>
                      <a:schemeClr val="tx1"/>
                    </a:solidFill>
                  </a:endParaRPr>
                </a:p>
              </p:txBody>
            </p:sp>
            <p:sp>
              <p:nvSpPr>
                <p:cNvPr id="11" name="Text Box 3"/>
                <p:cNvSpPr txBox="1"/>
                <p:nvPr/>
              </p:nvSpPr>
              <p:spPr>
                <a:xfrm>
                  <a:off x="171924" y="1909206"/>
                  <a:ext cx="2801165"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 Devastating pipe breaks, failing sump pumps, a smoky kitchen fire, the roof leaking from damage from high winds… no one wants to deal with </a:t>
                  </a:r>
                  <a:r>
                    <a:rPr lang="en-US" sz="1050" i="1" dirty="0"/>
                    <a:t>any</a:t>
                  </a:r>
                  <a:r>
                    <a:rPr lang="en-US" sz="1050" dirty="0"/>
                    <a:t> of that.</a:t>
                  </a:r>
                </a:p>
                <a:p>
                  <a:r>
                    <a:rPr lang="en-US" sz="1050" dirty="0"/>
                    <a:t> </a:t>
                  </a:r>
                </a:p>
                <a:p>
                  <a:r>
                    <a:rPr lang="en-US" sz="1050" dirty="0"/>
                    <a:t>But it does happen, and when it does, you probably do what is natural – you pick up the phone and call your insurance company, most likely your insurance agent, who may direct you to anyone from a central call center to handle your claim, an insurance adjuster, or perhaps to a local disaster restoration contractor they know. And then the fun begins.</a:t>
                  </a:r>
                </a:p>
                <a:p>
                  <a:r>
                    <a:rPr lang="en-US" sz="1050" dirty="0"/>
                    <a:t> </a:t>
                  </a:r>
                </a:p>
                <a:p>
                  <a:r>
                    <a:rPr lang="en-US" sz="1050" dirty="0"/>
                    <a:t>You aren’t sure yet if you have coverage, because the insurance company is dragging its feet. The adjuster isn’t able to come out for a few days, something you can’t believe. You worry, fret, and wonder if the damage to your home will be covered, and if you will have to pay for some (or all?) of the damage. You know you have to cover the deductible, and </a:t>
                  </a:r>
                  <a:r>
                    <a:rPr lang="en-US" sz="1050" i="1" dirty="0"/>
                    <a:t>that’s</a:t>
                  </a:r>
                  <a:r>
                    <a:rPr lang="en-US" sz="1050" dirty="0"/>
                    <a:t> not cheap.</a:t>
                  </a:r>
                </a:p>
                <a:p>
                  <a:r>
                    <a:rPr lang="en-US" sz="1050" dirty="0"/>
                    <a:t> </a:t>
                  </a:r>
                </a:p>
                <a:p>
                  <a:r>
                    <a:rPr lang="en-US" sz="1050" dirty="0"/>
                    <a:t>The work begins. Everyone is in a hurry because if the damage isn’t fixed right away, other issues will surface. The restoration contractor does what he is trained to do, and the work progresses nicely, and eventually all is well again at home.</a:t>
                  </a:r>
                </a:p>
                <a:p>
                  <a:r>
                    <a:rPr lang="en-US" sz="1050" dirty="0"/>
                    <a:t> </a:t>
                  </a:r>
                </a:p>
                <a:p>
                  <a:r>
                    <a:rPr lang="en-US" sz="1050" dirty="0"/>
                    <a:t>A few days late, the adjuster shows up. And he delivers a devastating blow. While you have coverage, the cost to repair the damage is more than the insurance company feels is fair, </a:t>
                  </a:r>
                  <a:r>
                    <a:rPr lang="en-US" sz="1050" dirty="0">
                      <a:solidFill>
                        <a:schemeClr val="tx1"/>
                      </a:solidFill>
                    </a:rPr>
                    <a:t>so they will only pay a </a:t>
                  </a:r>
                  <a:r>
                    <a:rPr lang="en-US" sz="1050" i="1" dirty="0">
                      <a:solidFill>
                        <a:schemeClr val="tx1"/>
                      </a:solidFill>
                    </a:rPr>
                    <a:t>percentage</a:t>
                  </a:r>
                  <a:r>
                    <a:rPr lang="en-US" sz="1050" dirty="0">
                      <a:solidFill>
                        <a:schemeClr val="tx1"/>
                      </a:solidFill>
                    </a:rPr>
                    <a:t> of the costs. The rest? You have to pay for that yourself.  What can you do?</a:t>
                  </a:r>
                </a:p>
                <a:p>
                  <a:endParaRPr lang="en-US" sz="1050" dirty="0"/>
                </a:p>
              </p:txBody>
            </p:sp>
            <p:sp>
              <p:nvSpPr>
                <p:cNvPr id="23" name="Rounded Rectangle 22"/>
                <p:cNvSpPr/>
                <p:nvPr/>
              </p:nvSpPr>
              <p:spPr>
                <a:xfrm>
                  <a:off x="171924" y="8170339"/>
                  <a:ext cx="7426238" cy="1507005"/>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a:extLst>
                  <a:ext uri="{FF2B5EF4-FFF2-40B4-BE49-F238E27FC236}">
                    <a16:creationId xmlns:a16="http://schemas.microsoft.com/office/drawing/2014/main" id="{4B63B24D-87E5-464B-B792-E4D5DFEDE40C}"/>
                  </a:ext>
                </a:extLst>
              </p:cNvPr>
              <p:cNvPicPr>
                <a:picLocks noChangeAspect="1"/>
              </p:cNvPicPr>
              <p:nvPr/>
            </p:nvPicPr>
            <p:blipFill>
              <a:blip r:embed="rId3"/>
              <a:stretch>
                <a:fillRect/>
              </a:stretch>
            </p:blipFill>
            <p:spPr>
              <a:xfrm>
                <a:off x="-115536" y="-718021"/>
                <a:ext cx="7949045" cy="1371322"/>
              </a:xfrm>
              <a:prstGeom prst="rect">
                <a:avLst/>
              </a:prstGeom>
            </p:spPr>
          </p:pic>
        </p:grpSp>
        <p:pic>
          <p:nvPicPr>
            <p:cNvPr id="16" name="Picture 15">
              <a:extLst>
                <a:ext uri="{FF2B5EF4-FFF2-40B4-BE49-F238E27FC236}">
                  <a16:creationId xmlns:a16="http://schemas.microsoft.com/office/drawing/2014/main" id="{53C4A2AD-A645-F643-BB96-190CD19896B2}"/>
                </a:ext>
              </a:extLst>
            </p:cNvPr>
            <p:cNvPicPr>
              <a:picLocks noChangeAspect="1"/>
            </p:cNvPicPr>
            <p:nvPr/>
          </p:nvPicPr>
          <p:blipFill>
            <a:blip r:embed="rId4"/>
            <a:stretch>
              <a:fillRect/>
            </a:stretch>
          </p:blipFill>
          <p:spPr>
            <a:xfrm>
              <a:off x="3052129" y="1599330"/>
              <a:ext cx="4783256" cy="4009793"/>
            </a:xfrm>
            <a:prstGeom prst="rect">
              <a:avLst/>
            </a:prstGeom>
          </p:spPr>
        </p:pic>
      </p:grpSp>
    </p:spTree>
    <p:extLst>
      <p:ext uri="{BB962C8B-B14F-4D97-AF65-F5344CB8AC3E}">
        <p14:creationId xmlns:p14="http://schemas.microsoft.com/office/powerpoint/2010/main" val="347309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1810</TotalTime>
  <Words>501</Words>
  <Application>Microsoft Macintosh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199</cp:revision>
  <cp:lastPrinted>2015-03-23T15:16:24Z</cp:lastPrinted>
  <dcterms:created xsi:type="dcterms:W3CDTF">2015-01-19T15:58:58Z</dcterms:created>
  <dcterms:modified xsi:type="dcterms:W3CDTF">2019-09-18T15:27:49Z</dcterms:modified>
</cp:coreProperties>
</file>