
<file path=[Content_Types].xml><?xml version="1.0" encoding="utf-8"?>
<Types xmlns="http://schemas.openxmlformats.org/package/2006/content-types">
  <Default Extension="xml" ContentType="application/xml"/>
  <Default Extension="docx" ContentType="application/vnd.openxmlformats-officedocument.wordprocessingml.document"/>
  <Default Extension="jpeg" ContentType="image/jpeg"/>
  <Default Extension="vml" ContentType="application/vnd.openxmlformats-officedocument.vmlDrawin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63" r:id="rId2"/>
    <p:sldId id="264"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56">
          <p15:clr>
            <a:srgbClr val="A4A3A4"/>
          </p15:clr>
        </p15:guide>
        <p15:guide id="2" pos="2448">
          <p15:clr>
            <a:srgbClr val="A4A3A4"/>
          </p15:clr>
        </p15:guide>
        <p15:guide id="3" orient="horz"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07E7F"/>
    <a:srgbClr val="00A2A4"/>
    <a:srgbClr val="00FDFF"/>
    <a:srgbClr val="E9FEE3"/>
    <a:srgbClr val="734401"/>
    <a:srgbClr val="303030"/>
    <a:srgbClr val="AC94B4"/>
    <a:srgbClr val="025677"/>
    <a:srgbClr val="DE9139"/>
    <a:srgbClr val="30231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001"/>
    <p:restoredTop sz="94719"/>
  </p:normalViewPr>
  <p:slideViewPr>
    <p:cSldViewPr snapToGrid="0" snapToObjects="1">
      <p:cViewPr>
        <p:scale>
          <a:sx n="192" d="100"/>
          <a:sy n="192" d="100"/>
        </p:scale>
        <p:origin x="392" y="144"/>
      </p:cViewPr>
      <p:guideLst>
        <p:guide orient="horz" pos="3456"/>
        <p:guide pos="2448"/>
        <p:guide orient="horz" pos="31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drawings/_rels/vmlDrawing2.vml.rels><?xml version="1.0" encoding="UTF-8" standalone="yes"?>
<Relationships xmlns="http://schemas.openxmlformats.org/package/2006/relationships"><Relationship Id="rId1" Type="http://schemas.openxmlformats.org/officeDocument/2006/relationships/image" Target="NUL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31B15C-4C98-9043-A691-2F48E65B3D05}" type="datetimeFigureOut">
              <a:rPr lang="en-US" smtClean="0"/>
              <a:t>2/28/17</a:t>
            </a:fld>
            <a:endParaRPr lang="en-US"/>
          </a:p>
        </p:txBody>
      </p:sp>
      <p:sp>
        <p:nvSpPr>
          <p:cNvPr id="4" name="Slide Image Placeholder 3"/>
          <p:cNvSpPr>
            <a:spLocks noGrp="1" noRot="1" noChangeAspect="1"/>
          </p:cNvSpPr>
          <p:nvPr>
            <p:ph type="sldImg" idx="2"/>
          </p:nvPr>
        </p:nvSpPr>
        <p:spPr>
          <a:xfrm>
            <a:off x="2105025" y="685800"/>
            <a:ext cx="26479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9A048C-0343-114A-AB15-710100B91DF4}" type="slidenum">
              <a:rPr lang="en-US" smtClean="0"/>
              <a:t>‹#›</a:t>
            </a:fld>
            <a:endParaRPr lang="en-US"/>
          </a:p>
        </p:txBody>
      </p:sp>
    </p:spTree>
    <p:extLst>
      <p:ext uri="{BB962C8B-B14F-4D97-AF65-F5344CB8AC3E}">
        <p14:creationId xmlns:p14="http://schemas.microsoft.com/office/powerpoint/2010/main" val="14674512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5025" y="685800"/>
            <a:ext cx="26479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9A048C-0343-114A-AB15-710100B91DF4}" type="slidenum">
              <a:rPr lang="en-US" smtClean="0"/>
              <a:t>1</a:t>
            </a:fld>
            <a:endParaRPr lang="en-US"/>
          </a:p>
        </p:txBody>
      </p:sp>
    </p:spTree>
    <p:extLst>
      <p:ext uri="{BB962C8B-B14F-4D97-AF65-F5344CB8AC3E}">
        <p14:creationId xmlns:p14="http://schemas.microsoft.com/office/powerpoint/2010/main" val="1053987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5025" y="685800"/>
            <a:ext cx="26479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9A048C-0343-114A-AB15-710100B91DF4}" type="slidenum">
              <a:rPr lang="en-US" smtClean="0"/>
              <a:t>2</a:t>
            </a:fld>
            <a:endParaRPr lang="en-US"/>
          </a:p>
        </p:txBody>
      </p:sp>
    </p:spTree>
    <p:extLst>
      <p:ext uri="{BB962C8B-B14F-4D97-AF65-F5344CB8AC3E}">
        <p14:creationId xmlns:p14="http://schemas.microsoft.com/office/powerpoint/2010/main" val="578601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1" y="3124626"/>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1" y="5699760"/>
            <a:ext cx="5440681"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EEE66B-79AE-4047-8931-CC5FFEA766AC}" type="datetimeFigureOut">
              <a:rPr lang="en-US" smtClean="0"/>
              <a:t>2/28/17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2794265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EE66B-79AE-4047-8931-CC5FFEA766AC}" type="datetimeFigureOut">
              <a:rPr lang="en-US" smtClean="0"/>
              <a:t>2/28/17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411179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33607" y="591397"/>
            <a:ext cx="1468120" cy="1258697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6551" y="591397"/>
            <a:ext cx="4277519" cy="1258697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EE66B-79AE-4047-8931-CC5FFEA766AC}" type="datetimeFigureOut">
              <a:rPr lang="en-US" smtClean="0"/>
              <a:t>2/28/17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1320277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EE66B-79AE-4047-8931-CC5FFEA766AC}" type="datetimeFigureOut">
              <a:rPr lang="en-US" smtClean="0"/>
              <a:t>2/28/17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2409011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1"/>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EEE66B-79AE-4047-8931-CC5FFEA766AC}" type="datetimeFigureOut">
              <a:rPr lang="en-US" smtClean="0"/>
              <a:t>2/28/17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1711708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6553" y="3441277"/>
            <a:ext cx="2872820"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328910" y="3441277"/>
            <a:ext cx="2872819"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EEE66B-79AE-4047-8931-CC5FFEA766AC}" type="datetimeFigureOut">
              <a:rPr lang="en-US" smtClean="0"/>
              <a:t>2/28/17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983772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2" y="402802"/>
            <a:ext cx="6995161"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1" y="2251499"/>
            <a:ext cx="343415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621" y="3189817"/>
            <a:ext cx="343415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EEE66B-79AE-4047-8931-CC5FFEA766AC}" type="datetimeFigureOut">
              <a:rPr lang="en-US" smtClean="0"/>
              <a:t>2/28/17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3955321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EEE66B-79AE-4047-8931-CC5FFEA766AC}" type="datetimeFigureOut">
              <a:rPr lang="en-US" smtClean="0"/>
              <a:t>2/28/17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1378352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EEE66B-79AE-4047-8931-CC5FFEA766AC}" type="datetimeFigureOut">
              <a:rPr lang="en-US" smtClean="0"/>
              <a:t>2/28/17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72235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3"/>
            <a:ext cx="2557066" cy="170434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799" y="400475"/>
            <a:ext cx="4344987"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1" y="2104815"/>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EEE66B-79AE-4047-8931-CC5FFEA766AC}" type="datetimeFigureOut">
              <a:rPr lang="en-US" smtClean="0"/>
              <a:t>2/28/17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120584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9" y="7040881"/>
            <a:ext cx="4663440" cy="83121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3449"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9" y="7872097"/>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EEE66B-79AE-4047-8931-CC5FFEA766AC}" type="datetimeFigureOut">
              <a:rPr lang="en-US" smtClean="0"/>
              <a:t>2/28/17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2410855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accent3">
                <a:lumMod val="20000"/>
                <a:lumOff val="8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2" y="402802"/>
            <a:ext cx="6995161" cy="1676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2" y="2346964"/>
            <a:ext cx="6995161" cy="663807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9"/>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11EEE66B-79AE-4047-8931-CC5FFEA766AC}" type="datetimeFigureOut">
              <a:rPr lang="en-US" smtClean="0"/>
              <a:t>2/28/17</a:t>
            </a:fld>
            <a:endParaRPr lang="en-US"/>
          </a:p>
        </p:txBody>
      </p:sp>
      <p:sp>
        <p:nvSpPr>
          <p:cNvPr id="5" name="Footer Placeholder 4"/>
          <p:cNvSpPr>
            <a:spLocks noGrp="1"/>
          </p:cNvSpPr>
          <p:nvPr>
            <p:ph type="ftr" sz="quarter" idx="3"/>
          </p:nvPr>
        </p:nvSpPr>
        <p:spPr>
          <a:xfrm>
            <a:off x="2655572" y="9322649"/>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9"/>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6B2A7B9C-A6B0-7C43-9BAC-D111DA0D356C}" type="slidenum">
              <a:rPr lang="en-US" smtClean="0"/>
              <a:t>‹#›</a:t>
            </a:fld>
            <a:endParaRPr lang="en-US"/>
          </a:p>
        </p:txBody>
      </p:sp>
    </p:spTree>
    <p:extLst>
      <p:ext uri="{BB962C8B-B14F-4D97-AF65-F5344CB8AC3E}">
        <p14:creationId xmlns:p14="http://schemas.microsoft.com/office/powerpoint/2010/main" val="2600953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package" Target="../embeddings/Microsoft_Word_Document1.docx"/><Relationship Id="rId5" Type="http://schemas.openxmlformats.org/officeDocument/2006/relationships/image" Target="NULL"/><Relationship Id="rId6" Type="http://schemas.openxmlformats.org/officeDocument/2006/relationships/image" Target="../media/image1.png"/><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package" Target="../embeddings/Microsoft_Word_Document2.docx"/><Relationship Id="rId5" Type="http://schemas.openxmlformats.org/officeDocument/2006/relationships/image" Target="NULL"/><Relationship Id="rId6" Type="http://schemas.openxmlformats.org/officeDocument/2006/relationships/image" Target="../media/image2.png"/><Relationship Id="rId1" Type="http://schemas.openxmlformats.org/officeDocument/2006/relationships/vmlDrawing" Target="../drawings/vmlDrawing2.vml"/><Relationship Id="rId2"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 name="Group 13"/>
          <p:cNvGrpSpPr/>
          <p:nvPr/>
        </p:nvGrpSpPr>
        <p:grpSpPr>
          <a:xfrm>
            <a:off x="-1715" y="0"/>
            <a:ext cx="7784488" cy="10058400"/>
            <a:chOff x="-1715" y="0"/>
            <a:chExt cx="7784488" cy="10058400"/>
          </a:xfrm>
        </p:grpSpPr>
        <p:sp>
          <p:nvSpPr>
            <p:cNvPr id="13" name="Rectangle 12"/>
            <p:cNvSpPr>
              <a:spLocks noChangeAspect="1"/>
            </p:cNvSpPr>
            <p:nvPr/>
          </p:nvSpPr>
          <p:spPr>
            <a:xfrm>
              <a:off x="-1715" y="0"/>
              <a:ext cx="7770685" cy="10058400"/>
            </a:xfrm>
            <a:prstGeom prst="rect">
              <a:avLst/>
            </a:prstGeom>
            <a:solidFill>
              <a:srgbClr val="F2F2F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FFCC"/>
                </a:solidFill>
              </a:endParaRPr>
            </a:p>
          </p:txBody>
        </p:sp>
        <p:cxnSp>
          <p:nvCxnSpPr>
            <p:cNvPr id="7" name="Straight Connector 6"/>
            <p:cNvCxnSpPr/>
            <p:nvPr/>
          </p:nvCxnSpPr>
          <p:spPr>
            <a:xfrm>
              <a:off x="12088" y="405835"/>
              <a:ext cx="7770685" cy="1637"/>
            </a:xfrm>
            <a:prstGeom prst="line">
              <a:avLst/>
            </a:prstGeom>
            <a:solidFill>
              <a:srgbClr val="F2F2F2"/>
            </a:solidFill>
            <a:ln w="57150" cmpd="sng">
              <a:solidFill>
                <a:srgbClr val="00A2A4"/>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0" y="1336740"/>
              <a:ext cx="7770685" cy="0"/>
            </a:xfrm>
            <a:prstGeom prst="line">
              <a:avLst/>
            </a:prstGeom>
            <a:solidFill>
              <a:srgbClr val="F2F2F2"/>
            </a:solidFill>
            <a:ln w="57150" cmpd="sng">
              <a:solidFill>
                <a:srgbClr val="00A2A4"/>
              </a:solidFill>
            </a:ln>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552630" y="9593487"/>
              <a:ext cx="6880207" cy="131237"/>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chemeClr val="bg1">
                      <a:lumMod val="50000"/>
                    </a:schemeClr>
                  </a:solidFill>
                  <a:latin typeface="Arial Narrow"/>
                  <a:cs typeface="Arial Narrow"/>
                </a:rPr>
                <a:t>Short &amp; Simple • © 2017 Thinkshortcut Publishing, LLC • Created by MarketingZoo.com</a:t>
              </a:r>
              <a:endParaRPr lang="en-US" sz="900" dirty="0">
                <a:solidFill>
                  <a:schemeClr val="bg1">
                    <a:lumMod val="50000"/>
                  </a:schemeClr>
                </a:solidFill>
                <a:latin typeface="Arial Narrow"/>
                <a:cs typeface="Arial Narrow"/>
              </a:endParaRPr>
            </a:p>
          </p:txBody>
        </p:sp>
        <p:graphicFrame>
          <p:nvGraphicFramePr>
            <p:cNvPr id="17" name="Object 16"/>
            <p:cNvGraphicFramePr>
              <a:graphicFrameLocks noChangeAspect="1"/>
            </p:cNvGraphicFramePr>
            <p:nvPr>
              <p:extLst>
                <p:ext uri="{D42A27DB-BD31-4B8C-83A1-F6EECF244321}">
                  <p14:modId xmlns:p14="http://schemas.microsoft.com/office/powerpoint/2010/main" val="2007995239"/>
                </p:ext>
              </p:extLst>
            </p:nvPr>
          </p:nvGraphicFramePr>
          <p:xfrm>
            <a:off x="1011445" y="4306874"/>
            <a:ext cx="5833635" cy="137800"/>
          </p:xfrm>
          <a:graphic>
            <a:graphicData uri="http://schemas.openxmlformats.org/presentationml/2006/ole">
              <mc:AlternateContent xmlns:mc="http://schemas.openxmlformats.org/markup-compatibility/2006">
                <mc:Choice xmlns:v="urn:schemas-microsoft-com:vml" Requires="v">
                  <p:oleObj spid="_x0000_s3087" name="Document" r:id="rId4" imgW="5765800" imgH="177800" progId="Word.Document.12">
                    <p:embed/>
                  </p:oleObj>
                </mc:Choice>
                <mc:Fallback>
                  <p:oleObj name="Document" r:id="rId4" imgW="5765800" imgH="177800" progId="Word.Document.12">
                    <p:embed/>
                    <p:pic>
                      <p:nvPicPr>
                        <p:cNvPr id="0" name=""/>
                        <p:cNvPicPr/>
                        <p:nvPr/>
                      </p:nvPicPr>
                      <p:blipFill>
                        <a:blip r:embed="rId5"/>
                        <a:stretch>
                          <a:fillRect/>
                        </a:stretch>
                      </p:blipFill>
                      <p:spPr>
                        <a:xfrm>
                          <a:off x="1011445" y="4306874"/>
                          <a:ext cx="5833635" cy="137800"/>
                        </a:xfrm>
                        <a:prstGeom prst="rect">
                          <a:avLst/>
                        </a:prstGeom>
                      </p:spPr>
                    </p:pic>
                  </p:oleObj>
                </mc:Fallback>
              </mc:AlternateContent>
            </a:graphicData>
          </a:graphic>
        </p:graphicFrame>
        <p:sp>
          <p:nvSpPr>
            <p:cNvPr id="9" name="Rectangle 8"/>
            <p:cNvSpPr/>
            <p:nvPr/>
          </p:nvSpPr>
          <p:spPr>
            <a:xfrm>
              <a:off x="295410" y="1618285"/>
              <a:ext cx="2378765" cy="288052"/>
            </a:xfrm>
            <a:prstGeom prst="rect">
              <a:avLst/>
            </a:prstGeom>
            <a:solidFill>
              <a:srgbClr val="00A2A4"/>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r>
                <a:rPr lang="en-US" sz="1200" b="1" dirty="0" smtClean="0"/>
                <a:t>     </a:t>
              </a:r>
              <a:r>
                <a:rPr lang="en-US" sz="1200" b="1" dirty="0"/>
                <a:t>Clogged Drain </a:t>
              </a:r>
              <a:r>
                <a:rPr lang="en-US" sz="1200" b="1" dirty="0" smtClean="0"/>
                <a:t>Dramas</a:t>
              </a:r>
              <a:endParaRPr lang="en-US" sz="1200" dirty="0"/>
            </a:p>
          </p:txBody>
        </p:sp>
        <p:sp>
          <p:nvSpPr>
            <p:cNvPr id="11" name="Text Box 3"/>
            <p:cNvSpPr txBox="1"/>
            <p:nvPr/>
          </p:nvSpPr>
          <p:spPr>
            <a:xfrm>
              <a:off x="219501" y="1994385"/>
              <a:ext cx="2591146" cy="5337292"/>
            </a:xfrm>
            <a:prstGeom prst="rect">
              <a:avLst/>
            </a:prstGeom>
            <a:solidFill>
              <a:srgbClr val="F2F2F2"/>
            </a:solidFill>
            <a:ln>
              <a:no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050" dirty="0"/>
                <a:t>It sits in the center of every sink, at the end of every bathtub, and could be anywhere at the bottom of a shower stall… that’s right. You see them all the time. Drains that faithfully work to take away soapy water, food waste and more.</a:t>
              </a:r>
            </a:p>
            <a:p>
              <a:r>
                <a:rPr lang="en-US" sz="1050" dirty="0"/>
                <a:t> </a:t>
              </a:r>
            </a:p>
            <a:p>
              <a:r>
                <a:rPr lang="en-US" sz="1050" dirty="0"/>
                <a:t>So when they slow down or even quit working entirely, it is very frustrating and annoying.</a:t>
              </a:r>
            </a:p>
            <a:p>
              <a:r>
                <a:rPr lang="en-US" sz="1050" dirty="0"/>
                <a:t> </a:t>
              </a:r>
            </a:p>
            <a:p>
              <a:r>
                <a:rPr lang="en-US" sz="1050" dirty="0"/>
                <a:t>Your first inclination is to grab a plunger, which might work but more than often… it doesn’t work at all. But you have to try! Sometimes, a connecting drain to the plugged one allows air to escape and the plunging action is worthless. You can plug the second drain with a towel or cloth, and that might help with the plunging action.</a:t>
              </a:r>
            </a:p>
            <a:p>
              <a:r>
                <a:rPr lang="en-US" sz="1050" dirty="0"/>
                <a:t> </a:t>
              </a:r>
            </a:p>
            <a:p>
              <a:r>
                <a:rPr lang="en-US" sz="1050" dirty="0"/>
                <a:t>If typical plunging doesn’t work, consider these steps to enable a drain to do what it’s supposed to do. </a:t>
              </a:r>
            </a:p>
            <a:p>
              <a:r>
                <a:rPr lang="en-US" sz="1050" dirty="0"/>
                <a:t> </a:t>
              </a:r>
            </a:p>
            <a:p>
              <a:r>
                <a:rPr lang="en-US" sz="1050" b="1" dirty="0"/>
                <a:t>Step </a:t>
              </a:r>
              <a:r>
                <a:rPr lang="en-US" sz="1050" b="1" dirty="0" smtClean="0"/>
                <a:t>1</a:t>
              </a:r>
              <a:r>
                <a:rPr lang="en-US" sz="1050" dirty="0" smtClean="0"/>
                <a:t>: The </a:t>
              </a:r>
              <a:r>
                <a:rPr lang="en-US" sz="1050" dirty="0"/>
                <a:t>drain could be plugged with something that could be melted, dissolved or moved by super-hot water. Boil an entire pot of water and (very carefully so you don’t get burned) pour it into the drain. It might be enough to clear the drain.</a:t>
              </a:r>
            </a:p>
            <a:p>
              <a:r>
                <a:rPr lang="en-US" sz="1050" dirty="0"/>
                <a:t> </a:t>
              </a:r>
            </a:p>
            <a:p>
              <a:r>
                <a:rPr lang="en-US" sz="1050" b="1" dirty="0"/>
                <a:t>Step </a:t>
              </a:r>
              <a:r>
                <a:rPr lang="en-US" sz="1050" b="1" dirty="0" smtClean="0"/>
                <a:t>2</a:t>
              </a:r>
              <a:r>
                <a:rPr lang="en-US" sz="1050" dirty="0" smtClean="0"/>
                <a:t>: Often</a:t>
              </a:r>
              <a:r>
                <a:rPr lang="en-US" sz="1050" dirty="0"/>
                <a:t>, protein matter, such as hair, plugs up drains, especially in sinks, tubs and showers in bathrooms. Carefully pouring chlorine bleach into the drain, enough to fill the drain, and then allow the solution </a:t>
              </a:r>
              <a:r>
                <a:rPr lang="en-US" sz="1050" dirty="0" smtClean="0"/>
                <a:t>to</a:t>
              </a:r>
              <a:endParaRPr lang="en-US" sz="1050" dirty="0"/>
            </a:p>
          </p:txBody>
        </p:sp>
        <p:sp>
          <p:nvSpPr>
            <p:cNvPr id="23" name="Rounded Rectangle 22"/>
            <p:cNvSpPr/>
            <p:nvPr/>
          </p:nvSpPr>
          <p:spPr>
            <a:xfrm>
              <a:off x="295409" y="7989322"/>
              <a:ext cx="7204045" cy="1439600"/>
            </a:xfrm>
            <a:prstGeom prst="roundRect">
              <a:avLst/>
            </a:prstGeom>
            <a:solidFill>
              <a:schemeClr val="bg1"/>
            </a:solidFill>
            <a:ln w="12700" cmpd="sng">
              <a:solidFill>
                <a:srgbClr val="00A2A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24557"/>
              <a:ext cx="7772400" cy="912183"/>
            </a:xfrm>
            <a:prstGeom prst="rect">
              <a:avLst/>
            </a:prstGeom>
            <a:ln>
              <a:solidFill>
                <a:srgbClr val="00A2A4"/>
              </a:solidFill>
            </a:ln>
          </p:spPr>
        </p:pic>
        <p:sp>
          <p:nvSpPr>
            <p:cNvPr id="16" name="Rectangle 15"/>
            <p:cNvSpPr/>
            <p:nvPr/>
          </p:nvSpPr>
          <p:spPr>
            <a:xfrm>
              <a:off x="2880430" y="5746052"/>
              <a:ext cx="4487780" cy="88199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r>
                <a:rPr lang="en-US" sz="1100" dirty="0">
                  <a:solidFill>
                    <a:schemeClr val="tx1"/>
                  </a:solidFill>
                </a:rPr>
                <a:t>work on the hair will work. Chlorine bleach is very inexpensive but very powerful. It will eat its way through a drain blocked with hair and clear it out so it drains effectively.</a:t>
              </a:r>
            </a:p>
            <a:p>
              <a:r>
                <a:rPr lang="en-US" sz="1100" dirty="0">
                  <a:solidFill>
                    <a:schemeClr val="tx1"/>
                  </a:solidFill>
                </a:rPr>
                <a:t> </a:t>
              </a:r>
            </a:p>
            <a:p>
              <a:r>
                <a:rPr lang="en-US" sz="1100" b="1" dirty="0">
                  <a:solidFill>
                    <a:schemeClr val="tx1"/>
                  </a:solidFill>
                </a:rPr>
                <a:t>Step </a:t>
              </a:r>
              <a:r>
                <a:rPr lang="en-US" sz="1100" b="1" dirty="0" smtClean="0">
                  <a:solidFill>
                    <a:schemeClr val="tx1"/>
                  </a:solidFill>
                </a:rPr>
                <a:t>3</a:t>
              </a:r>
              <a:r>
                <a:rPr lang="en-US" sz="1100" dirty="0" smtClean="0">
                  <a:solidFill>
                    <a:schemeClr val="tx1"/>
                  </a:solidFill>
                </a:rPr>
                <a:t>: It’s </a:t>
              </a:r>
              <a:r>
                <a:rPr lang="en-US" sz="1100" dirty="0">
                  <a:solidFill>
                    <a:schemeClr val="tx1"/>
                  </a:solidFill>
                </a:rPr>
                <a:t>time to get physical. Unclogging a drain with an auger, also known as a “snake” will move what’s stuck. You can purchase a tool like this at your local hardware store. Carefully insert the end of the snake into the drain and push and pull until you move the blockage or can pull it out. You can do this from the drain itself or from the pipe below if accessible.</a:t>
              </a:r>
            </a:p>
            <a:p>
              <a:r>
                <a:rPr lang="en-US" sz="1100" dirty="0">
                  <a:solidFill>
                    <a:schemeClr val="tx1"/>
                  </a:solidFill>
                </a:rPr>
                <a:t> </a:t>
              </a:r>
            </a:p>
            <a:p>
              <a:r>
                <a:rPr lang="en-US" sz="1100" dirty="0">
                  <a:solidFill>
                    <a:schemeClr val="tx1"/>
                  </a:solidFill>
                </a:rPr>
                <a:t>Sometimes a clogged drain creates a big mess. When that happens, and for all your cleaning needs, call your cleaning pros for help.</a:t>
              </a:r>
              <a:endParaRPr lang="en-US" sz="1100" dirty="0">
                <a:solidFill>
                  <a:schemeClr val="tx1"/>
                </a:solidFill>
              </a:endParaRPr>
            </a:p>
          </p:txBody>
        </p:sp>
        <p:pic>
          <p:nvPicPr>
            <p:cNvPr id="12" name="Picture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799238" y="1601888"/>
              <a:ext cx="4568972" cy="4023660"/>
            </a:xfrm>
            <a:prstGeom prst="rect">
              <a:avLst/>
            </a:prstGeom>
          </p:spPr>
        </p:pic>
      </p:grpSp>
    </p:spTree>
    <p:extLst>
      <p:ext uri="{BB962C8B-B14F-4D97-AF65-F5344CB8AC3E}">
        <p14:creationId xmlns:p14="http://schemas.microsoft.com/office/powerpoint/2010/main" val="165454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 name="Group 4"/>
          <p:cNvGrpSpPr/>
          <p:nvPr/>
        </p:nvGrpSpPr>
        <p:grpSpPr>
          <a:xfrm>
            <a:off x="0" y="0"/>
            <a:ext cx="7772400" cy="10058400"/>
            <a:chOff x="0" y="0"/>
            <a:chExt cx="7772400" cy="10058400"/>
          </a:xfrm>
        </p:grpSpPr>
        <p:sp>
          <p:nvSpPr>
            <p:cNvPr id="13" name="Rectangle 12"/>
            <p:cNvSpPr>
              <a:spLocks noChangeAspect="1"/>
            </p:cNvSpPr>
            <p:nvPr/>
          </p:nvSpPr>
          <p:spPr>
            <a:xfrm>
              <a:off x="0" y="0"/>
              <a:ext cx="7770685" cy="10058400"/>
            </a:xfrm>
            <a:prstGeom prst="rect">
              <a:avLst/>
            </a:prstGeom>
            <a:solidFill>
              <a:srgbClr val="F2F2F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FFCC"/>
                </a:solidFill>
              </a:endParaRPr>
            </a:p>
          </p:txBody>
        </p:sp>
        <p:cxnSp>
          <p:nvCxnSpPr>
            <p:cNvPr id="7" name="Straight Connector 6"/>
            <p:cNvCxnSpPr/>
            <p:nvPr/>
          </p:nvCxnSpPr>
          <p:spPr>
            <a:xfrm>
              <a:off x="1715" y="418530"/>
              <a:ext cx="7770685" cy="1637"/>
            </a:xfrm>
            <a:prstGeom prst="line">
              <a:avLst/>
            </a:prstGeom>
            <a:solidFill>
              <a:srgbClr val="F2F2F2"/>
            </a:solidFill>
            <a:ln w="57150" cmpd="sng">
              <a:solidFill>
                <a:srgbClr val="00A2A4"/>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0" y="1336740"/>
              <a:ext cx="7770685" cy="0"/>
            </a:xfrm>
            <a:prstGeom prst="line">
              <a:avLst/>
            </a:prstGeom>
            <a:solidFill>
              <a:srgbClr val="F2F2F2"/>
            </a:solidFill>
            <a:ln w="57150" cmpd="sng">
              <a:solidFill>
                <a:srgbClr val="00A2A4"/>
              </a:solidFill>
            </a:ln>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552630" y="9593487"/>
              <a:ext cx="6880207" cy="131237"/>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chemeClr val="bg1">
                      <a:lumMod val="50000"/>
                    </a:schemeClr>
                  </a:solidFill>
                  <a:latin typeface="Arial Narrow"/>
                  <a:cs typeface="Arial Narrow"/>
                </a:rPr>
                <a:t>Short &amp; Simple • © 2017 Thinkshortcut Publishing, LLC • Created by MarketingZoo.com</a:t>
              </a:r>
              <a:endParaRPr lang="en-US" sz="900" dirty="0">
                <a:solidFill>
                  <a:schemeClr val="bg1">
                    <a:lumMod val="50000"/>
                  </a:schemeClr>
                </a:solidFill>
                <a:latin typeface="Arial Narrow"/>
                <a:cs typeface="Arial Narrow"/>
              </a:endParaRPr>
            </a:p>
          </p:txBody>
        </p:sp>
        <p:graphicFrame>
          <p:nvGraphicFramePr>
            <p:cNvPr id="17" name="Object 16"/>
            <p:cNvGraphicFramePr>
              <a:graphicFrameLocks noChangeAspect="1"/>
            </p:cNvGraphicFramePr>
            <p:nvPr>
              <p:extLst>
                <p:ext uri="{D42A27DB-BD31-4B8C-83A1-F6EECF244321}">
                  <p14:modId xmlns:p14="http://schemas.microsoft.com/office/powerpoint/2010/main" val="1139643264"/>
                </p:ext>
              </p:extLst>
            </p:nvPr>
          </p:nvGraphicFramePr>
          <p:xfrm>
            <a:off x="1011445" y="4306874"/>
            <a:ext cx="5833635" cy="137800"/>
          </p:xfrm>
          <a:graphic>
            <a:graphicData uri="http://schemas.openxmlformats.org/presentationml/2006/ole">
              <mc:AlternateContent xmlns:mc="http://schemas.openxmlformats.org/markup-compatibility/2006">
                <mc:Choice xmlns:v="urn:schemas-microsoft-com:vml" Requires="v">
                  <p:oleObj spid="_x0000_s4111" name="Document" r:id="rId4" imgW="5765800" imgH="177800" progId="Word.Document.12">
                    <p:embed/>
                  </p:oleObj>
                </mc:Choice>
                <mc:Fallback>
                  <p:oleObj name="Document" r:id="rId4" imgW="5765800" imgH="177800" progId="Word.Document.12">
                    <p:embed/>
                    <p:pic>
                      <p:nvPicPr>
                        <p:cNvPr id="0" name=""/>
                        <p:cNvPicPr/>
                        <p:nvPr/>
                      </p:nvPicPr>
                      <p:blipFill>
                        <a:blip r:embed="rId5"/>
                        <a:stretch>
                          <a:fillRect/>
                        </a:stretch>
                      </p:blipFill>
                      <p:spPr>
                        <a:xfrm>
                          <a:off x="1011445" y="4306874"/>
                          <a:ext cx="5833635" cy="137800"/>
                        </a:xfrm>
                        <a:prstGeom prst="rect">
                          <a:avLst/>
                        </a:prstGeom>
                      </p:spPr>
                    </p:pic>
                  </p:oleObj>
                </mc:Fallback>
              </mc:AlternateContent>
            </a:graphicData>
          </a:graphic>
        </p:graphicFrame>
        <p:sp>
          <p:nvSpPr>
            <p:cNvPr id="25" name="Rectangle 24"/>
            <p:cNvSpPr/>
            <p:nvPr/>
          </p:nvSpPr>
          <p:spPr>
            <a:xfrm>
              <a:off x="2717128" y="5735690"/>
              <a:ext cx="4688808" cy="88199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r>
                <a:rPr lang="en-US" sz="1100" b="1" dirty="0">
                  <a:solidFill>
                    <a:schemeClr val="tx1"/>
                  </a:solidFill>
                </a:rPr>
                <a:t> </a:t>
              </a:r>
              <a:endParaRPr lang="en-US" sz="1100" dirty="0">
                <a:solidFill>
                  <a:schemeClr val="tx1"/>
                </a:solidFill>
              </a:endParaRPr>
            </a:p>
            <a:p>
              <a:r>
                <a:rPr lang="en-US" sz="1100" b="1" dirty="0">
                  <a:solidFill>
                    <a:schemeClr val="tx1"/>
                  </a:solidFill>
                </a:rPr>
                <a:t>Insurance </a:t>
              </a:r>
              <a:r>
                <a:rPr lang="en-US" sz="1100" b="1" dirty="0" smtClean="0">
                  <a:solidFill>
                    <a:schemeClr val="tx1"/>
                  </a:solidFill>
                </a:rPr>
                <a:t>coverage</a:t>
              </a:r>
              <a:r>
                <a:rPr lang="en-US" sz="1100" dirty="0" smtClean="0">
                  <a:solidFill>
                    <a:schemeClr val="tx1"/>
                  </a:solidFill>
                </a:rPr>
                <a:t>: Water</a:t>
              </a:r>
              <a:r>
                <a:rPr lang="en-US" sz="1100" dirty="0">
                  <a:solidFill>
                    <a:schemeClr val="tx1"/>
                  </a:solidFill>
                </a:rPr>
                <a:t>, fire, smoke, wind, mold… what’s covered? And what’s not? Insurance policies are difficult to interpret, yet a professional disaster restoration company works with insurance companies every day, so they are best equipped to help you through the process of dealing with insurance agents and adjusters. You want to be treated fairly and receive fair coverage from your insurance company. Having a qualified, reputable restoration contractor in your corner helps with the entire process.</a:t>
              </a:r>
            </a:p>
            <a:p>
              <a:r>
                <a:rPr lang="en-US" sz="1100" dirty="0">
                  <a:solidFill>
                    <a:schemeClr val="tx1"/>
                  </a:solidFill>
                </a:rPr>
                <a:t> </a:t>
              </a:r>
            </a:p>
            <a:p>
              <a:r>
                <a:rPr lang="en-US" sz="1100" dirty="0">
                  <a:solidFill>
                    <a:schemeClr val="tx1"/>
                  </a:solidFill>
                </a:rPr>
                <a:t>Do what’s right. Call your disaster restoration company when you suffer any type of loss.</a:t>
              </a:r>
              <a:endParaRPr lang="en-US" sz="1100" dirty="0">
                <a:solidFill>
                  <a:schemeClr val="tx1"/>
                </a:solidFill>
              </a:endParaRPr>
            </a:p>
          </p:txBody>
        </p:sp>
        <p:sp>
          <p:nvSpPr>
            <p:cNvPr id="9" name="Rectangle 8"/>
            <p:cNvSpPr/>
            <p:nvPr/>
          </p:nvSpPr>
          <p:spPr>
            <a:xfrm>
              <a:off x="174457" y="1565199"/>
              <a:ext cx="2403091" cy="461534"/>
            </a:xfrm>
            <a:prstGeom prst="rect">
              <a:avLst/>
            </a:prstGeom>
            <a:solidFill>
              <a:srgbClr val="00A2A4"/>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r>
                <a:rPr lang="en-US" sz="1400" b="1"/>
                <a:t>The True Value of a Restoration Company</a:t>
              </a:r>
              <a:endParaRPr lang="en-US" sz="1400"/>
            </a:p>
          </p:txBody>
        </p:sp>
        <p:sp>
          <p:nvSpPr>
            <p:cNvPr id="11" name="Text Box 3"/>
            <p:cNvSpPr txBox="1"/>
            <p:nvPr/>
          </p:nvSpPr>
          <p:spPr>
            <a:xfrm>
              <a:off x="125982" y="2066727"/>
              <a:ext cx="2591146" cy="5337292"/>
            </a:xfrm>
            <a:prstGeom prst="rect">
              <a:avLst/>
            </a:prstGeom>
            <a:solidFill>
              <a:srgbClr val="F2F2F2"/>
            </a:solidFill>
            <a:ln>
              <a:no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050" dirty="0"/>
                <a:t>When a fire, flood, water leak, mold growth or other issue that makes your home either inhabitable or just an inconvenience to deal with, you must decide “Will I clean this up myself, or hire a pro?”</a:t>
              </a:r>
            </a:p>
            <a:p>
              <a:r>
                <a:rPr lang="en-US" sz="1050" dirty="0"/>
                <a:t> </a:t>
              </a:r>
            </a:p>
            <a:p>
              <a:r>
                <a:rPr lang="en-US" sz="1050" dirty="0"/>
                <a:t>While some small, minor “disasters” can be tackled by a do-it-yourselfer, most restoration projects are best left to the pros. </a:t>
              </a:r>
            </a:p>
            <a:p>
              <a:r>
                <a:rPr lang="en-US" sz="1050" dirty="0"/>
                <a:t> </a:t>
              </a:r>
            </a:p>
            <a:p>
              <a:r>
                <a:rPr lang="en-US" sz="1050" dirty="0"/>
                <a:t>Here’s why.</a:t>
              </a:r>
            </a:p>
            <a:p>
              <a:r>
                <a:rPr lang="en-US" sz="1050" dirty="0"/>
                <a:t> </a:t>
              </a:r>
            </a:p>
            <a:p>
              <a:r>
                <a:rPr lang="en-US" sz="1050" b="1" dirty="0" smtClean="0"/>
                <a:t>Safety</a:t>
              </a:r>
              <a:r>
                <a:rPr lang="en-US" sz="1050" dirty="0" smtClean="0"/>
                <a:t>: Obviously</a:t>
              </a:r>
              <a:r>
                <a:rPr lang="en-US" sz="1050" dirty="0"/>
                <a:t>, keeping your family and loved ones safe is important to you. When dealing with disaster issues, what might seem like a minor issue may actually be a dangerous situation. Water damage, even from the smallest leaks, can result in mold growth. Wet materials that might seem to be drying out could hold moisture in hidden areas. Smoke from a fire can be dangerous as well.</a:t>
              </a:r>
            </a:p>
            <a:p>
              <a:r>
                <a:rPr lang="en-US" sz="1050" b="1" dirty="0"/>
                <a:t> </a:t>
              </a:r>
              <a:endParaRPr lang="en-US" sz="1050" dirty="0"/>
            </a:p>
            <a:p>
              <a:r>
                <a:rPr lang="en-US" sz="1050" b="1" dirty="0"/>
                <a:t>Back to </a:t>
              </a:r>
              <a:r>
                <a:rPr lang="en-US" sz="1050" b="1" dirty="0" smtClean="0"/>
                <a:t>normal</a:t>
              </a:r>
              <a:r>
                <a:rPr lang="en-US" sz="1050" dirty="0" smtClean="0"/>
                <a:t>: Anyone </a:t>
              </a:r>
              <a:r>
                <a:rPr lang="en-US" sz="1050" dirty="0"/>
                <a:t>that has never suffered from a loss might not understand the emotions, frustrations and feeling of hopelessness that are common during a restoration project. Using a professional company means things move along quickly, and you are back in your home or able to use damaged rooms as soon as possible. Doing it yourself </a:t>
              </a:r>
              <a:r>
                <a:rPr lang="en-US" sz="1050" dirty="0" smtClean="0"/>
                <a:t>can </a:t>
              </a:r>
              <a:r>
                <a:rPr lang="en-US" sz="1050" dirty="0">
                  <a:solidFill>
                    <a:schemeClr val="tx1"/>
                  </a:solidFill>
                </a:rPr>
                <a:t>make the project drag on for days longer than necessary, often with undesirable results.</a:t>
              </a:r>
            </a:p>
            <a:p>
              <a:endParaRPr lang="en-US" sz="1050" dirty="0"/>
            </a:p>
          </p:txBody>
        </p:sp>
        <p:sp>
          <p:nvSpPr>
            <p:cNvPr id="23" name="Rounded Rectangle 22"/>
            <p:cNvSpPr/>
            <p:nvPr/>
          </p:nvSpPr>
          <p:spPr>
            <a:xfrm>
              <a:off x="241421" y="7905547"/>
              <a:ext cx="7265936" cy="1528547"/>
            </a:xfrm>
            <a:prstGeom prst="roundRect">
              <a:avLst/>
            </a:prstGeom>
            <a:solidFill>
              <a:schemeClr val="bg1"/>
            </a:solidFill>
            <a:ln w="12700" cmpd="sng">
              <a:solidFill>
                <a:srgbClr val="00A2A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24557"/>
              <a:ext cx="7772400" cy="912183"/>
            </a:xfrm>
            <a:prstGeom prst="rect">
              <a:avLst/>
            </a:prstGeom>
          </p:spPr>
        </p:pic>
        <p:pic>
          <p:nvPicPr>
            <p:cNvPr id="15" name="Picture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717128" y="1565199"/>
              <a:ext cx="4762806" cy="4259131"/>
            </a:xfrm>
            <a:prstGeom prst="rect">
              <a:avLst/>
            </a:prstGeom>
          </p:spPr>
        </p:pic>
      </p:grpSp>
    </p:spTree>
    <p:extLst>
      <p:ext uri="{BB962C8B-B14F-4D97-AF65-F5344CB8AC3E}">
        <p14:creationId xmlns:p14="http://schemas.microsoft.com/office/powerpoint/2010/main" val="14779866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1096</TotalTime>
  <Words>174</Words>
  <Application>Microsoft Macintosh PowerPoint</Application>
  <PresentationFormat>Custom</PresentationFormat>
  <Paragraphs>35</Paragraphs>
  <Slides>2</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7" baseType="lpstr">
      <vt:lpstr>Arial Narrow</vt:lpstr>
      <vt:lpstr>Calibri</vt:lpstr>
      <vt:lpstr>Arial</vt:lpstr>
      <vt:lpstr>Office Theme</vt:lpstr>
      <vt:lpstr>Document</vt:lpstr>
      <vt:lpstr>PowerPoint Presentation</vt:lpstr>
      <vt:lpstr>PowerPoint Presentation</vt:lpstr>
    </vt:vector>
  </TitlesOfParts>
  <Company>Marketing &amp; Creative Services (M&amp;CS)</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Arndts</dc:creator>
  <cp:lastModifiedBy>Microsoft Office User</cp:lastModifiedBy>
  <cp:revision>120</cp:revision>
  <cp:lastPrinted>2015-03-23T15:16:24Z</cp:lastPrinted>
  <dcterms:created xsi:type="dcterms:W3CDTF">2015-01-19T15:58:58Z</dcterms:created>
  <dcterms:modified xsi:type="dcterms:W3CDTF">2017-02-28T21:56:41Z</dcterms:modified>
</cp:coreProperties>
</file>