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jpeg" ContentType="image/jpeg"/>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A2A4"/>
    <a:srgbClr val="25DCDC"/>
    <a:srgbClr val="541D1E"/>
    <a:srgbClr val="164A10"/>
    <a:srgbClr val="FFFCE2"/>
    <a:srgbClr val="E9FEE3"/>
    <a:srgbClr val="2E4094"/>
    <a:srgbClr val="3246A0"/>
    <a:srgbClr val="007E7F"/>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01"/>
    <p:restoredTop sz="94644"/>
  </p:normalViewPr>
  <p:slideViewPr>
    <p:cSldViewPr snapToGrid="0" snapToObjects="1">
      <p:cViewPr>
        <p:scale>
          <a:sx n="138" d="100"/>
          <a:sy n="138" d="100"/>
        </p:scale>
        <p:origin x="1600" y="104"/>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5/31/17</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5/31/17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5/31/17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5/31/17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5/31/17</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package" Target="../embeddings/Microsoft_Word_Document1.docx"/><Relationship Id="rId5" Type="http://schemas.openxmlformats.org/officeDocument/2006/relationships/image" Target="NULL"/><Relationship Id="rId6" Type="http://schemas.openxmlformats.org/officeDocument/2006/relationships/image" Target="../media/image1.png"/><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4"/>
          <p:cNvGrpSpPr/>
          <p:nvPr/>
        </p:nvGrpSpPr>
        <p:grpSpPr>
          <a:xfrm>
            <a:off x="-1714" y="0"/>
            <a:ext cx="7774114" cy="10058400"/>
            <a:chOff x="-1714" y="0"/>
            <a:chExt cx="7774114" cy="10058400"/>
          </a:xfrm>
        </p:grpSpPr>
        <p:sp>
          <p:nvSpPr>
            <p:cNvPr id="13" name="Rectangle 12"/>
            <p:cNvSpPr>
              <a:spLocks noChangeAspect="1"/>
            </p:cNvSpPr>
            <p:nvPr/>
          </p:nvSpPr>
          <p:spPr>
            <a:xfrm>
              <a:off x="1715" y="0"/>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sp>
          <p:nvSpPr>
            <p:cNvPr id="25" name="Rectangle 24"/>
            <p:cNvSpPr/>
            <p:nvPr/>
          </p:nvSpPr>
          <p:spPr>
            <a:xfrm>
              <a:off x="2994363" y="5599792"/>
              <a:ext cx="4495212"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Don’t forget other items that may not be considered if you are in a rush, such as cell phone chargers for your mobile phones, extra keys to your home</a:t>
              </a:r>
            </a:p>
            <a:p>
              <a:r>
                <a:rPr lang="en-US" sz="1100" dirty="0">
                  <a:solidFill>
                    <a:schemeClr val="tx1"/>
                  </a:solidFill>
                </a:rPr>
                <a:t> </a:t>
              </a:r>
            </a:p>
            <a:p>
              <a:r>
                <a:rPr lang="en-US" sz="1100" dirty="0">
                  <a:solidFill>
                    <a:schemeClr val="tx1"/>
                  </a:solidFill>
                </a:rPr>
                <a:t>When you compile your food items, think </a:t>
              </a:r>
              <a:r>
                <a:rPr lang="en-US" sz="1100" i="1" dirty="0">
                  <a:solidFill>
                    <a:schemeClr val="tx1"/>
                  </a:solidFill>
                </a:rPr>
                <a:t>protein</a:t>
              </a:r>
              <a:r>
                <a:rPr lang="en-US" sz="1100" dirty="0">
                  <a:solidFill>
                    <a:schemeClr val="tx1"/>
                  </a:solidFill>
                </a:rPr>
                <a:t>… such as in protein bars, nuts, beef jerky, just to list a few. When you visit your local grocery store you will be surprised how many options you have available to you.</a:t>
              </a:r>
            </a:p>
            <a:p>
              <a:r>
                <a:rPr lang="en-US" sz="1100" dirty="0">
                  <a:solidFill>
                    <a:schemeClr val="tx1"/>
                  </a:solidFill>
                </a:rPr>
                <a:t> </a:t>
              </a:r>
            </a:p>
            <a:p>
              <a:r>
                <a:rPr lang="en-US" sz="1100" dirty="0">
                  <a:solidFill>
                    <a:schemeClr val="tx1"/>
                  </a:solidFill>
                </a:rPr>
                <a:t>Some people even include battery-operated radios, whistles, pocket knives and multi-tools, butane lighters, dust masks, maps, notebook and pen or pencil, extra eyeglasses and </a:t>
              </a:r>
              <a:r>
                <a:rPr lang="en-US" sz="1100" dirty="0" smtClean="0">
                  <a:solidFill>
                    <a:schemeClr val="tx1"/>
                  </a:solidFill>
                </a:rPr>
                <a:t>more. When </a:t>
              </a:r>
              <a:r>
                <a:rPr lang="en-US" sz="1100" dirty="0">
                  <a:solidFill>
                    <a:schemeClr val="tx1"/>
                  </a:solidFill>
                </a:rPr>
                <a:t>disaster strikes, don’t forget you have some expert help and advice from your </a:t>
              </a:r>
              <a:r>
                <a:rPr lang="en-US" sz="1100" dirty="0" smtClean="0">
                  <a:solidFill>
                    <a:schemeClr val="tx1"/>
                  </a:solidFill>
                </a:rPr>
                <a:t>restoration </a:t>
              </a:r>
              <a:r>
                <a:rPr lang="en-US" sz="1100" dirty="0">
                  <a:solidFill>
                    <a:schemeClr val="tx1"/>
                  </a:solidFill>
                </a:rPr>
                <a:t>pros. They will be there to help you restore or rebuild what you have lost. Give them a call.</a:t>
              </a:r>
              <a:endParaRPr lang="en-US" sz="1100" dirty="0">
                <a:solidFill>
                  <a:schemeClr val="tx1"/>
                </a:solidFill>
              </a:endParaRPr>
            </a:p>
          </p:txBody>
        </p:sp>
        <p:sp>
          <p:nvSpPr>
            <p:cNvPr id="9" name="Rectangle 8"/>
            <p:cNvSpPr/>
            <p:nvPr/>
          </p:nvSpPr>
          <p:spPr>
            <a:xfrm>
              <a:off x="295410" y="1618285"/>
              <a:ext cx="2533929" cy="329718"/>
            </a:xfrm>
            <a:prstGeom prst="rect">
              <a:avLst/>
            </a:prstGeom>
            <a:solidFill>
              <a:srgbClr val="541D1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b="1" dirty="0"/>
                <a:t>Create Your ‘Go Bag’</a:t>
              </a:r>
              <a:endParaRPr lang="en-US" sz="1200" dirty="0"/>
            </a:p>
          </p:txBody>
        </p:sp>
        <p:sp>
          <p:nvSpPr>
            <p:cNvPr id="11" name="Text Box 3"/>
            <p:cNvSpPr txBox="1"/>
            <p:nvPr/>
          </p:nvSpPr>
          <p:spPr>
            <a:xfrm>
              <a:off x="219500" y="1994385"/>
              <a:ext cx="2774863"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Floods, fires, high wind and other damaging events caused by inclement weather can happen anywhere, anytime and to anyone.</a:t>
              </a:r>
            </a:p>
            <a:p>
              <a:r>
                <a:rPr lang="en-US" sz="1050" dirty="0" smtClean="0"/>
                <a:t>Thinking </a:t>
              </a:r>
              <a:r>
                <a:rPr lang="en-US" sz="1050" dirty="0"/>
                <a:t>and planning ahead can give you peace of mind.</a:t>
              </a:r>
            </a:p>
            <a:p>
              <a:r>
                <a:rPr lang="en-US" sz="1050" dirty="0"/>
                <a:t> </a:t>
              </a:r>
            </a:p>
            <a:p>
              <a:r>
                <a:rPr lang="en-US" sz="1050" dirty="0"/>
                <a:t>One great way to plan ahead is to create an emergency preparedness kit, or as some call it, a go bag, which is a backpack, small suitcase or other </a:t>
              </a:r>
              <a:r>
                <a:rPr lang="en-US" sz="1050" dirty="0" smtClean="0"/>
                <a:t>container </a:t>
              </a:r>
              <a:r>
                <a:rPr lang="en-US" sz="1050" dirty="0"/>
                <a:t>packed with essential items you might need in </a:t>
              </a:r>
              <a:r>
                <a:rPr lang="en-US" sz="1050" dirty="0" smtClean="0"/>
                <a:t>an </a:t>
              </a:r>
              <a:r>
                <a:rPr lang="en-US" sz="1050" dirty="0"/>
                <a:t>emergency, especially if you are evacuated from your home.</a:t>
              </a:r>
            </a:p>
            <a:p>
              <a:r>
                <a:rPr lang="en-US" sz="1050" dirty="0"/>
                <a:t> </a:t>
              </a:r>
            </a:p>
            <a:p>
              <a:r>
                <a:rPr lang="en-US" sz="1050" dirty="0"/>
                <a:t>While it is true odds are in your favor that you may never have to evacuate your home or relocate on a temporary basis, when it does happen, your basic needs will be cared for if you have a go bag ready to… go.</a:t>
              </a:r>
            </a:p>
            <a:p>
              <a:r>
                <a:rPr lang="en-US" sz="1050" dirty="0"/>
                <a:t> </a:t>
              </a:r>
            </a:p>
            <a:p>
              <a:r>
                <a:rPr lang="en-US" sz="1050" dirty="0"/>
                <a:t>When you build your own go bag, remember that one size does not fit all. In other words, there is no perfect list for you or your family, just suggestions. You must base your own go bag contents on what </a:t>
              </a:r>
              <a:r>
                <a:rPr lang="en-US" sz="1050" i="1" dirty="0"/>
                <a:t>you</a:t>
              </a:r>
              <a:r>
                <a:rPr lang="en-US" sz="1050" dirty="0"/>
                <a:t> </a:t>
              </a:r>
              <a:r>
                <a:rPr lang="en-US" sz="1050" dirty="0" smtClean="0"/>
                <a:t>need. What </a:t>
              </a:r>
              <a:r>
                <a:rPr lang="en-US" sz="1050" dirty="0"/>
                <a:t>should your go bag include? Several essential items, such as</a:t>
              </a:r>
              <a:r>
                <a:rPr lang="en-US" sz="1050" dirty="0" smtClean="0"/>
                <a:t>:</a:t>
              </a:r>
              <a:endParaRPr lang="en-US" sz="1050" dirty="0"/>
            </a:p>
            <a:p>
              <a:pPr marL="171450" indent="-171450">
                <a:buFont typeface="Arial" charset="0"/>
                <a:buChar char="•"/>
              </a:pPr>
              <a:r>
                <a:rPr lang="en-US" sz="1050" dirty="0"/>
                <a:t> </a:t>
              </a:r>
              <a:r>
                <a:rPr lang="en-US" sz="1050" dirty="0" smtClean="0"/>
                <a:t>Bottles </a:t>
              </a:r>
              <a:r>
                <a:rPr lang="en-US" sz="1050" dirty="0"/>
                <a:t>of water</a:t>
              </a:r>
            </a:p>
            <a:p>
              <a:pPr marL="171450" lvl="0" indent="-171450">
                <a:buFont typeface="Arial" charset="0"/>
                <a:buChar char="•"/>
              </a:pPr>
              <a:r>
                <a:rPr lang="en-US" sz="1050" dirty="0"/>
                <a:t>Non-perishable foods</a:t>
              </a:r>
            </a:p>
            <a:p>
              <a:pPr marL="171450" lvl="0" indent="-171450">
                <a:buFont typeface="Arial" charset="0"/>
                <a:buChar char="•"/>
              </a:pPr>
              <a:r>
                <a:rPr lang="en-US" sz="1050" dirty="0"/>
                <a:t>Flashlight with spare batteries</a:t>
              </a:r>
            </a:p>
            <a:p>
              <a:pPr marL="171450" lvl="0" indent="-171450">
                <a:buFont typeface="Arial" charset="0"/>
                <a:buChar char="•"/>
              </a:pPr>
              <a:r>
                <a:rPr lang="en-US" sz="1050" dirty="0"/>
                <a:t>First-aid kit</a:t>
              </a:r>
            </a:p>
            <a:p>
              <a:pPr marL="171450" lvl="0" indent="-171450">
                <a:buFont typeface="Arial" charset="0"/>
                <a:buChar char="•"/>
              </a:pPr>
              <a:r>
                <a:rPr lang="en-US" sz="1050" dirty="0"/>
                <a:t>Necessary medications</a:t>
              </a:r>
            </a:p>
            <a:p>
              <a:pPr marL="171450" lvl="0" indent="-171450">
                <a:buFont typeface="Arial" charset="0"/>
                <a:buChar char="•"/>
              </a:pPr>
              <a:r>
                <a:rPr lang="en-US" sz="1050" dirty="0"/>
                <a:t>Personal hygiene items</a:t>
              </a:r>
            </a:p>
            <a:p>
              <a:pPr marL="171450" lvl="0" indent="-171450">
                <a:buFont typeface="Arial" charset="0"/>
                <a:buChar char="•"/>
              </a:pPr>
              <a:r>
                <a:rPr lang="en-US" sz="1050" dirty="0"/>
                <a:t>Warm clothing</a:t>
              </a:r>
            </a:p>
            <a:p>
              <a:pPr marL="171450" lvl="0" indent="-171450">
                <a:buFont typeface="Arial" charset="0"/>
                <a:buChar char="•"/>
              </a:pPr>
              <a:r>
                <a:rPr lang="en-US" sz="1050" dirty="0"/>
                <a:t>Emergency cash</a:t>
              </a:r>
            </a:p>
            <a:p>
              <a:pPr marL="171450" lvl="0" indent="-171450">
                <a:buFont typeface="Arial" charset="0"/>
                <a:buChar char="•"/>
              </a:pPr>
              <a:r>
                <a:rPr lang="en-US" sz="1050" dirty="0"/>
                <a:t>Copies of important papers</a:t>
              </a:r>
            </a:p>
            <a:p>
              <a:pPr marL="171450" lvl="0" indent="-171450">
                <a:buFont typeface="Arial" charset="0"/>
                <a:buChar char="•"/>
              </a:pPr>
              <a:r>
                <a:rPr lang="en-US" sz="1050" dirty="0"/>
                <a:t>Any essential pet care items, such as food and leashes</a:t>
              </a:r>
            </a:p>
            <a:p>
              <a:r>
                <a:rPr lang="en-US" sz="1050" dirty="0"/>
                <a:t> </a:t>
              </a:r>
            </a:p>
          </p:txBody>
        </p:sp>
        <p:sp>
          <p:nvSpPr>
            <p:cNvPr id="23" name="Rounded Rectangle 22"/>
            <p:cNvSpPr/>
            <p:nvPr/>
          </p:nvSpPr>
          <p:spPr>
            <a:xfrm>
              <a:off x="295410" y="8080066"/>
              <a:ext cx="7194165" cy="1327067"/>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5531"/>
              <a:ext cx="7772399" cy="1119808"/>
            </a:xfrm>
            <a:prstGeom prst="rect">
              <a:avLst/>
            </a:prstGeom>
          </p:spPr>
        </p:pic>
        <p:cxnSp>
          <p:nvCxnSpPr>
            <p:cNvPr id="15" name="Straight Connector 14"/>
            <p:cNvCxnSpPr/>
            <p:nvPr/>
          </p:nvCxnSpPr>
          <p:spPr>
            <a:xfrm>
              <a:off x="-1714" y="1258956"/>
              <a:ext cx="7772399" cy="0"/>
            </a:xfrm>
            <a:prstGeom prst="line">
              <a:avLst/>
            </a:prstGeom>
            <a:ln w="76200">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 y="212035"/>
              <a:ext cx="7772399" cy="0"/>
            </a:xfrm>
            <a:prstGeom prst="line">
              <a:avLst/>
            </a:prstGeom>
            <a:ln w="76200">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4363" y="1618285"/>
              <a:ext cx="4567459" cy="3935125"/>
            </a:xfrm>
            <a:prstGeom prst="rect">
              <a:avLst/>
            </a:prstGeom>
          </p:spPr>
        </p:pic>
      </p:grpSp>
    </p:spTree>
    <p:extLst>
      <p:ext uri="{BB962C8B-B14F-4D97-AF65-F5344CB8AC3E}">
        <p14:creationId xmlns:p14="http://schemas.microsoft.com/office/powerpoint/2010/main" val="1654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p:cNvSpPr>
            <a:spLocks noChangeAspect="1"/>
          </p:cNvSpPr>
          <p:nvPr/>
        </p:nvSpPr>
        <p:spPr>
          <a:xfrm>
            <a:off x="1715" y="0"/>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701796300"/>
              </p:ext>
            </p:extLst>
          </p:nvPr>
        </p:nvGraphicFramePr>
        <p:xfrm>
          <a:off x="1011445" y="4306874"/>
          <a:ext cx="5833635" cy="137800"/>
        </p:xfrm>
        <a:graphic>
          <a:graphicData uri="http://schemas.openxmlformats.org/presentationml/2006/ole">
            <mc:AlternateContent xmlns:mc="http://schemas.openxmlformats.org/markup-compatibility/2006">
              <mc:Choice xmlns:v="urn:schemas-microsoft-com:vml" Requires="v">
                <p:oleObj spid="_x0000_s4132" name="Document" r:id="rId4" imgW="5765800" imgH="177800" progId="Word.Document.12">
                  <p:embed/>
                </p:oleObj>
              </mc:Choice>
              <mc:Fallback>
                <p:oleObj name="Document" r:id="rId4" imgW="5765800" imgH="177800" progId="Word.Document.12">
                  <p:embed/>
                  <p:pic>
                    <p:nvPicPr>
                      <p:cNvPr id="0" name=""/>
                      <p:cNvPicPr/>
                      <p:nvPr/>
                    </p:nvPicPr>
                    <p:blipFill>
                      <a:blip r:embed="rId5"/>
                      <a:stretch>
                        <a:fillRect/>
                      </a:stretch>
                    </p:blipFill>
                    <p:spPr>
                      <a:xfrm>
                        <a:off x="1011445" y="4306874"/>
                        <a:ext cx="5833635" cy="137800"/>
                      </a:xfrm>
                      <a:prstGeom prst="rect">
                        <a:avLst/>
                      </a:prstGeom>
                    </p:spPr>
                  </p:pic>
                </p:oleObj>
              </mc:Fallback>
            </mc:AlternateContent>
          </a:graphicData>
        </a:graphic>
      </p:graphicFrame>
      <p:sp>
        <p:nvSpPr>
          <p:cNvPr id="25" name="Rectangle 24"/>
          <p:cNvSpPr/>
          <p:nvPr/>
        </p:nvSpPr>
        <p:spPr>
          <a:xfrm>
            <a:off x="2872421" y="5654587"/>
            <a:ext cx="4688808"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 </a:t>
            </a:r>
          </a:p>
          <a:p>
            <a:r>
              <a:rPr lang="en-US" sz="1100" dirty="0" smtClean="0">
                <a:solidFill>
                  <a:schemeClr val="tx1"/>
                </a:solidFill>
              </a:rPr>
              <a:t>color-safe </a:t>
            </a:r>
            <a:r>
              <a:rPr lang="en-US" sz="1100" dirty="0">
                <a:solidFill>
                  <a:schemeClr val="tx1"/>
                </a:solidFill>
              </a:rPr>
              <a:t>bleach, best known as OxyClean at your grocery store. Follow directions on the package and allow plenty of dwell time for this oxidizing bleach to work.</a:t>
            </a:r>
          </a:p>
          <a:p>
            <a:r>
              <a:rPr lang="en-US" sz="1100" dirty="0">
                <a:solidFill>
                  <a:schemeClr val="tx1"/>
                </a:solidFill>
              </a:rPr>
              <a:t> </a:t>
            </a:r>
          </a:p>
          <a:p>
            <a:r>
              <a:rPr lang="en-US" sz="1100" b="1" dirty="0">
                <a:solidFill>
                  <a:schemeClr val="tx1"/>
                </a:solidFill>
              </a:rPr>
              <a:t>Chlorine </a:t>
            </a:r>
            <a:r>
              <a:rPr lang="en-US" sz="1100" b="1" dirty="0" smtClean="0">
                <a:solidFill>
                  <a:schemeClr val="tx1"/>
                </a:solidFill>
              </a:rPr>
              <a:t>bleach</a:t>
            </a:r>
            <a:r>
              <a:rPr lang="en-US" sz="1100" dirty="0" smtClean="0">
                <a:solidFill>
                  <a:schemeClr val="tx1"/>
                </a:solidFill>
              </a:rPr>
              <a:t>: This </a:t>
            </a:r>
            <a:r>
              <a:rPr lang="en-US" sz="1100" dirty="0">
                <a:solidFill>
                  <a:schemeClr val="tx1"/>
                </a:solidFill>
              </a:rPr>
              <a:t>is a last-resort attempt to remove deodorant stains. Chlorine bleach, such as found under the name “Clorox” at your grocery store, is an oxidizer but very aggressive. Use with care. Follow directions on the bottle when you use this type of product either as a pre-treatment or in the washing machine.</a:t>
            </a:r>
          </a:p>
          <a:p>
            <a:r>
              <a:rPr lang="en-US" sz="1100" dirty="0">
                <a:solidFill>
                  <a:schemeClr val="tx1"/>
                </a:solidFill>
              </a:rPr>
              <a:t> </a:t>
            </a:r>
          </a:p>
          <a:p>
            <a:r>
              <a:rPr lang="en-US" sz="1100" dirty="0">
                <a:solidFill>
                  <a:schemeClr val="tx1"/>
                </a:solidFill>
              </a:rPr>
              <a:t>And when you need something cleaned you can’t do yourself, such as your carpet, tile and grout, furniture or other surfaces, don’t forget to call your cleaning pros. They know how to do it right! </a:t>
            </a:r>
            <a:endParaRPr lang="en-US" sz="1100" dirty="0">
              <a:solidFill>
                <a:schemeClr val="tx1"/>
              </a:solidFill>
            </a:endParaRPr>
          </a:p>
        </p:txBody>
      </p:sp>
      <p:sp>
        <p:nvSpPr>
          <p:cNvPr id="9" name="Rectangle 8"/>
          <p:cNvSpPr/>
          <p:nvPr/>
        </p:nvSpPr>
        <p:spPr>
          <a:xfrm>
            <a:off x="282490" y="1611268"/>
            <a:ext cx="2331401" cy="378256"/>
          </a:xfrm>
          <a:prstGeom prst="rect">
            <a:avLst/>
          </a:prstGeom>
          <a:solidFill>
            <a:srgbClr val="25DCD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b="1" dirty="0" smtClean="0">
                <a:solidFill>
                  <a:schemeClr val="tx1"/>
                </a:solidFill>
              </a:rPr>
              <a:t>Removing </a:t>
            </a:r>
            <a:r>
              <a:rPr lang="en-US" sz="1400" b="1" dirty="0">
                <a:solidFill>
                  <a:schemeClr val="tx1"/>
                </a:solidFill>
              </a:rPr>
              <a:t>Deodorant Stains</a:t>
            </a:r>
            <a:endParaRPr lang="en-US" sz="1400" dirty="0">
              <a:solidFill>
                <a:schemeClr val="tx1"/>
              </a:solidFill>
            </a:endParaRPr>
          </a:p>
        </p:txBody>
      </p:sp>
      <p:sp>
        <p:nvSpPr>
          <p:cNvPr id="11" name="Text Box 3"/>
          <p:cNvSpPr txBox="1"/>
          <p:nvPr/>
        </p:nvSpPr>
        <p:spPr>
          <a:xfrm>
            <a:off x="174457" y="2061005"/>
            <a:ext cx="2591146"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It can be </a:t>
            </a:r>
            <a:r>
              <a:rPr lang="en-US" sz="1050" i="1" dirty="0"/>
              <a:t>very</a:t>
            </a:r>
            <a:r>
              <a:rPr lang="en-US" sz="1050" dirty="0"/>
              <a:t> embarrassing, especially if it happens at a business meeting or social event. When it does happen, you may wish you could crawl into a hole.</a:t>
            </a:r>
          </a:p>
          <a:p>
            <a:r>
              <a:rPr lang="en-US" sz="1050" dirty="0"/>
              <a:t> </a:t>
            </a:r>
          </a:p>
          <a:p>
            <a:r>
              <a:rPr lang="en-US" sz="1050" dirty="0"/>
              <a:t>What are we talking about? When you raise your arm for something and show off an unsightly deodorant stain on your shirt, blouse or other item of clothing. You know people notice because their eyes are drawn right to your armpit, and there is never a hole close enough to crawl in to.</a:t>
            </a:r>
          </a:p>
          <a:p>
            <a:r>
              <a:rPr lang="en-US" sz="1050" dirty="0"/>
              <a:t> </a:t>
            </a:r>
          </a:p>
          <a:p>
            <a:r>
              <a:rPr lang="en-US" sz="1050" dirty="0"/>
              <a:t>This type of stain builds up over time. When you perspire, some of the deodorant transfers to your clothing and each time you do the laundry, some of it sticks. However, removing deodorant stains can be accomplished with a few simple steps.</a:t>
            </a:r>
          </a:p>
          <a:p>
            <a:r>
              <a:rPr lang="en-US" sz="1050" dirty="0"/>
              <a:t> </a:t>
            </a:r>
          </a:p>
          <a:p>
            <a:r>
              <a:rPr lang="en-US" sz="1050" b="1" dirty="0"/>
              <a:t>Plan </a:t>
            </a:r>
            <a:r>
              <a:rPr lang="en-US" sz="1050" b="1" dirty="0" smtClean="0"/>
              <a:t>ahead</a:t>
            </a:r>
            <a:r>
              <a:rPr lang="en-US" sz="1050" dirty="0" smtClean="0"/>
              <a:t>: Before </a:t>
            </a:r>
            <a:r>
              <a:rPr lang="en-US" sz="1050" dirty="0"/>
              <a:t>putting your clothes in the laundry basket, spray or rub areas of concern liberally with a product designed for treating laundry spots and stains. Your regular laundering will be much more effective.</a:t>
            </a:r>
          </a:p>
          <a:p>
            <a:r>
              <a:rPr lang="en-US" sz="1050" dirty="0"/>
              <a:t> </a:t>
            </a:r>
          </a:p>
          <a:p>
            <a:r>
              <a:rPr lang="en-US" sz="1050" b="1" dirty="0" smtClean="0"/>
              <a:t>Pre-treatments</a:t>
            </a:r>
            <a:r>
              <a:rPr lang="en-US" sz="1050" dirty="0" smtClean="0"/>
              <a:t>: Before </a:t>
            </a:r>
            <a:r>
              <a:rPr lang="en-US" sz="1050" dirty="0"/>
              <a:t>laundering the offending garments, fill a sink or, if you have a lot of clothes, a bathtub with hot water and add a small scoop of laundry detergent and mix it up until completely dissolved. Put the clothes in and let them soak for 30 minutes, and then launder them right away</a:t>
            </a:r>
            <a:r>
              <a:rPr lang="en-US" sz="1050" dirty="0" smtClean="0"/>
              <a:t>.</a:t>
            </a:r>
          </a:p>
          <a:p>
            <a:endParaRPr lang="en-US" sz="1050" dirty="0"/>
          </a:p>
          <a:p>
            <a:r>
              <a:rPr lang="en-US" sz="1050" b="1" dirty="0">
                <a:solidFill>
                  <a:schemeClr val="tx1"/>
                </a:solidFill>
              </a:rPr>
              <a:t>Color-safe bleaches</a:t>
            </a:r>
            <a:r>
              <a:rPr lang="en-US" sz="1050" dirty="0">
                <a:solidFill>
                  <a:schemeClr val="tx1"/>
                </a:solidFill>
              </a:rPr>
              <a:t>: As you would do with pre-treating in a sink or tub, instead of using laundry detergent</a:t>
            </a:r>
            <a:r>
              <a:rPr lang="en-US" sz="1050" dirty="0" smtClean="0">
                <a:solidFill>
                  <a:schemeClr val="tx1"/>
                </a:solidFill>
              </a:rPr>
              <a:t>, </a:t>
            </a:r>
            <a:r>
              <a:rPr lang="en-US" sz="1050" dirty="0">
                <a:solidFill>
                  <a:schemeClr val="tx1"/>
                </a:solidFill>
              </a:rPr>
              <a:t>add a scoop or two of a </a:t>
            </a:r>
            <a:endParaRPr lang="en-US" sz="1050" dirty="0"/>
          </a:p>
        </p:txBody>
      </p:sp>
      <p:sp>
        <p:nvSpPr>
          <p:cNvPr id="23" name="Rounded Rectangle 22"/>
          <p:cNvSpPr/>
          <p:nvPr/>
        </p:nvSpPr>
        <p:spPr>
          <a:xfrm>
            <a:off x="251517" y="8320243"/>
            <a:ext cx="7265936" cy="1213009"/>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185531"/>
            <a:ext cx="7772399" cy="1119808"/>
          </a:xfrm>
          <a:prstGeom prst="rect">
            <a:avLst/>
          </a:prstGeom>
        </p:spPr>
      </p:pic>
      <p:cxnSp>
        <p:nvCxnSpPr>
          <p:cNvPr id="18" name="Straight Connector 17"/>
          <p:cNvCxnSpPr/>
          <p:nvPr/>
        </p:nvCxnSpPr>
        <p:spPr>
          <a:xfrm>
            <a:off x="-1714" y="1258956"/>
            <a:ext cx="7772399" cy="0"/>
          </a:xfrm>
          <a:prstGeom prst="line">
            <a:avLst/>
          </a:prstGeom>
          <a:ln w="76200">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 y="212035"/>
            <a:ext cx="7772399" cy="0"/>
          </a:xfrm>
          <a:prstGeom prst="line">
            <a:avLst/>
          </a:prstGeom>
          <a:ln w="76200">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33174" y="1603841"/>
            <a:ext cx="4728055" cy="4124638"/>
          </a:xfrm>
          <a:prstGeom prst="rect">
            <a:avLst/>
          </a:prstGeom>
        </p:spPr>
      </p:pic>
    </p:spTree>
    <p:extLst>
      <p:ext uri="{BB962C8B-B14F-4D97-AF65-F5344CB8AC3E}">
        <p14:creationId xmlns:p14="http://schemas.microsoft.com/office/powerpoint/2010/main" val="147798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1228</TotalTime>
  <Words>137</Words>
  <Application>Microsoft Macintosh PowerPoint</Application>
  <PresentationFormat>Custom</PresentationFormat>
  <Paragraphs>47</Paragraphs>
  <Slides>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 Narrow</vt:lpstr>
      <vt:lpstr>Calibri</vt:lpstr>
      <vt:lpstr>Arial</vt:lpstr>
      <vt:lpstr>Office Theme</vt:lpstr>
      <vt:lpstr>Document</vt:lpstr>
      <vt:lpstr>PowerPoint Presentation</vt:lpstr>
      <vt:lpstr>PowerPoint Presentation</vt:lpstr>
    </vt:vector>
  </TitlesOfParts>
  <Company>Marketing &amp; Creative Services (M&amp;CS)</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134</cp:revision>
  <cp:lastPrinted>2015-03-23T15:16:24Z</cp:lastPrinted>
  <dcterms:created xsi:type="dcterms:W3CDTF">2015-01-19T15:58:58Z</dcterms:created>
  <dcterms:modified xsi:type="dcterms:W3CDTF">2017-05-31T15:45:05Z</dcterms:modified>
</cp:coreProperties>
</file>