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docx" ContentType="application/vnd.openxmlformats-officedocument.wordprocessingml.documen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63" r:id="rId2"/>
    <p:sldId id="264"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56">
          <p15:clr>
            <a:srgbClr val="A4A3A4"/>
          </p15:clr>
        </p15:guide>
        <p15:guide id="2" pos="2448">
          <p15:clr>
            <a:srgbClr val="A4A3A4"/>
          </p15:clr>
        </p15:guide>
        <p15:guide id="3" orient="horz"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07E7F"/>
    <a:srgbClr val="00A2A4"/>
    <a:srgbClr val="00FDFF"/>
    <a:srgbClr val="E9FEE3"/>
    <a:srgbClr val="734401"/>
    <a:srgbClr val="303030"/>
    <a:srgbClr val="AC94B4"/>
    <a:srgbClr val="025677"/>
    <a:srgbClr val="DE9139"/>
    <a:srgbClr val="30231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703"/>
    <p:restoredTop sz="94756"/>
  </p:normalViewPr>
  <p:slideViewPr>
    <p:cSldViewPr snapToGrid="0" snapToObjects="1">
      <p:cViewPr>
        <p:scale>
          <a:sx n="192" d="100"/>
          <a:sy n="192" d="100"/>
        </p:scale>
        <p:origin x="640" y="-3904"/>
      </p:cViewPr>
      <p:guideLst>
        <p:guide orient="horz" pos="3456"/>
        <p:guide pos="2448"/>
        <p:guide orient="horz" pos="31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31B15C-4C98-9043-A691-2F48E65B3D05}" type="datetimeFigureOut">
              <a:rPr lang="en-US" smtClean="0"/>
              <a:t>1/24/17</a:t>
            </a:fld>
            <a:endParaRPr lang="en-US"/>
          </a:p>
        </p:txBody>
      </p:sp>
      <p:sp>
        <p:nvSpPr>
          <p:cNvPr id="4" name="Slide Image Placeholder 3"/>
          <p:cNvSpPr>
            <a:spLocks noGrp="1" noRot="1" noChangeAspect="1"/>
          </p:cNvSpPr>
          <p:nvPr>
            <p:ph type="sldImg" idx="2"/>
          </p:nvPr>
        </p:nvSpPr>
        <p:spPr>
          <a:xfrm>
            <a:off x="2105025" y="685800"/>
            <a:ext cx="26479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9A048C-0343-114A-AB15-710100B91DF4}" type="slidenum">
              <a:rPr lang="en-US" smtClean="0"/>
              <a:t>‹#›</a:t>
            </a:fld>
            <a:endParaRPr lang="en-US"/>
          </a:p>
        </p:txBody>
      </p:sp>
    </p:spTree>
    <p:extLst>
      <p:ext uri="{BB962C8B-B14F-4D97-AF65-F5344CB8AC3E}">
        <p14:creationId xmlns:p14="http://schemas.microsoft.com/office/powerpoint/2010/main" val="146745124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05025" y="685800"/>
            <a:ext cx="26479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9A048C-0343-114A-AB15-710100B91DF4}" type="slidenum">
              <a:rPr lang="en-US" smtClean="0"/>
              <a:t>1</a:t>
            </a:fld>
            <a:endParaRPr lang="en-US"/>
          </a:p>
        </p:txBody>
      </p:sp>
    </p:spTree>
    <p:extLst>
      <p:ext uri="{BB962C8B-B14F-4D97-AF65-F5344CB8AC3E}">
        <p14:creationId xmlns:p14="http://schemas.microsoft.com/office/powerpoint/2010/main" val="1053987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05025" y="685800"/>
            <a:ext cx="26479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9A048C-0343-114A-AB15-710100B91DF4}" type="slidenum">
              <a:rPr lang="en-US" smtClean="0"/>
              <a:t>2</a:t>
            </a:fld>
            <a:endParaRPr lang="en-US"/>
          </a:p>
        </p:txBody>
      </p:sp>
    </p:spTree>
    <p:extLst>
      <p:ext uri="{BB962C8B-B14F-4D97-AF65-F5344CB8AC3E}">
        <p14:creationId xmlns:p14="http://schemas.microsoft.com/office/powerpoint/2010/main" val="578601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1" y="3124626"/>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1" y="5699760"/>
            <a:ext cx="5440681"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EEE66B-79AE-4047-8931-CC5FFEA766AC}" type="datetimeFigureOut">
              <a:rPr lang="en-US" smtClean="0"/>
              <a:t>1/24/17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2794265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EEE66B-79AE-4047-8931-CC5FFEA766AC}" type="datetimeFigureOut">
              <a:rPr lang="en-US" smtClean="0"/>
              <a:t>1/24/17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411179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33607" y="591397"/>
            <a:ext cx="1468120" cy="1258697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26551" y="591397"/>
            <a:ext cx="4277519" cy="1258697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EEE66B-79AE-4047-8931-CC5FFEA766AC}" type="datetimeFigureOut">
              <a:rPr lang="en-US" smtClean="0"/>
              <a:t>1/24/17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1320277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EEE66B-79AE-4047-8931-CC5FFEA766AC}" type="datetimeFigureOut">
              <a:rPr lang="en-US" smtClean="0"/>
              <a:t>1/24/17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2409011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1"/>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EEE66B-79AE-4047-8931-CC5FFEA766AC}" type="datetimeFigureOut">
              <a:rPr lang="en-US" smtClean="0"/>
              <a:t>1/24/17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1711708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26553" y="3441277"/>
            <a:ext cx="2872820"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328910" y="3441277"/>
            <a:ext cx="2872819"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EEE66B-79AE-4047-8931-CC5FFEA766AC}" type="datetimeFigureOut">
              <a:rPr lang="en-US" smtClean="0"/>
              <a:t>1/24/17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983772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2" y="402802"/>
            <a:ext cx="6995161"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1" y="2251499"/>
            <a:ext cx="343415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8621" y="3189817"/>
            <a:ext cx="343415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8"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8"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EEE66B-79AE-4047-8931-CC5FFEA766AC}" type="datetimeFigureOut">
              <a:rPr lang="en-US" smtClean="0"/>
              <a:t>1/24/17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3955321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EEE66B-79AE-4047-8931-CC5FFEA766AC}" type="datetimeFigureOut">
              <a:rPr lang="en-US" smtClean="0"/>
              <a:t>1/24/17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1378352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EEE66B-79AE-4047-8931-CC5FFEA766AC}" type="datetimeFigureOut">
              <a:rPr lang="en-US" smtClean="0"/>
              <a:t>1/24/17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72235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400473"/>
            <a:ext cx="2557066" cy="170434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038799" y="400475"/>
            <a:ext cx="4344987"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1" y="2104815"/>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EEE66B-79AE-4047-8931-CC5FFEA766AC}" type="datetimeFigureOut">
              <a:rPr lang="en-US" smtClean="0"/>
              <a:t>1/24/17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120584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9" y="7040881"/>
            <a:ext cx="4663440" cy="831216"/>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523449"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9" y="7872097"/>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EEE66B-79AE-4047-8931-CC5FFEA766AC}" type="datetimeFigureOut">
              <a:rPr lang="en-US" smtClean="0"/>
              <a:t>1/24/17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24108550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100000">
              <a:schemeClr val="accent3">
                <a:lumMod val="20000"/>
                <a:lumOff val="8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2" y="402802"/>
            <a:ext cx="6995161" cy="1676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2" y="2346964"/>
            <a:ext cx="6995161" cy="663807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9"/>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11EEE66B-79AE-4047-8931-CC5FFEA766AC}" type="datetimeFigureOut">
              <a:rPr lang="en-US" smtClean="0"/>
              <a:t>1/24/17</a:t>
            </a:fld>
            <a:endParaRPr lang="en-US"/>
          </a:p>
        </p:txBody>
      </p:sp>
      <p:sp>
        <p:nvSpPr>
          <p:cNvPr id="5" name="Footer Placeholder 4"/>
          <p:cNvSpPr>
            <a:spLocks noGrp="1"/>
          </p:cNvSpPr>
          <p:nvPr>
            <p:ph type="ftr" sz="quarter" idx="3"/>
          </p:nvPr>
        </p:nvSpPr>
        <p:spPr>
          <a:xfrm>
            <a:off x="2655572" y="9322649"/>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9"/>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6B2A7B9C-A6B0-7C43-9BAC-D111DA0D356C}" type="slidenum">
              <a:rPr lang="en-US" smtClean="0"/>
              <a:t>‹#›</a:t>
            </a:fld>
            <a:endParaRPr lang="en-US"/>
          </a:p>
        </p:txBody>
      </p:sp>
    </p:spTree>
    <p:extLst>
      <p:ext uri="{BB962C8B-B14F-4D97-AF65-F5344CB8AC3E}">
        <p14:creationId xmlns:p14="http://schemas.microsoft.com/office/powerpoint/2010/main" val="2600953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package" Target="../embeddings/Microsoft_Word_Document1.docx"/><Relationship Id="rId5" Type="http://schemas.openxmlformats.org/officeDocument/2006/relationships/image" Target="../media/image1.emf"/><Relationship Id="rId6" Type="http://schemas.openxmlformats.org/officeDocument/2006/relationships/image" Target="../media/image2.png"/><Relationship Id="rId7" Type="http://schemas.openxmlformats.org/officeDocument/2006/relationships/image" Target="../media/image3.png"/><Relationship Id="rId8" Type="http://schemas.openxmlformats.org/officeDocument/2006/relationships/image" Target="../media/image4.png"/><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package" Target="../embeddings/Microsoft_Word_Document2.docx"/><Relationship Id="rId5" Type="http://schemas.openxmlformats.org/officeDocument/2006/relationships/image" Target="../media/image1.emf"/><Relationship Id="rId6" Type="http://schemas.openxmlformats.org/officeDocument/2006/relationships/image" Target="../media/image2.png"/><Relationship Id="rId7" Type="http://schemas.openxmlformats.org/officeDocument/2006/relationships/image" Target="../media/image5.png"/><Relationship Id="rId1" Type="http://schemas.openxmlformats.org/officeDocument/2006/relationships/vmlDrawing" Target="../drawings/vmlDrawing2.vml"/><Relationship Id="rId2"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p:cNvGrpSpPr/>
          <p:nvPr/>
        </p:nvGrpSpPr>
        <p:grpSpPr>
          <a:xfrm>
            <a:off x="0" y="0"/>
            <a:ext cx="7782773" cy="10058400"/>
            <a:chOff x="0" y="0"/>
            <a:chExt cx="7782773" cy="10058400"/>
          </a:xfrm>
        </p:grpSpPr>
        <p:sp>
          <p:nvSpPr>
            <p:cNvPr id="13" name="Rectangle 12"/>
            <p:cNvSpPr>
              <a:spLocks noChangeAspect="1"/>
            </p:cNvSpPr>
            <p:nvPr/>
          </p:nvSpPr>
          <p:spPr>
            <a:xfrm>
              <a:off x="0" y="0"/>
              <a:ext cx="7770685" cy="10058400"/>
            </a:xfrm>
            <a:prstGeom prst="rect">
              <a:avLst/>
            </a:prstGeom>
            <a:solidFill>
              <a:srgbClr val="F2F2F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FFCC"/>
                </a:solidFill>
              </a:endParaRPr>
            </a:p>
          </p:txBody>
        </p:sp>
        <p:cxnSp>
          <p:nvCxnSpPr>
            <p:cNvPr id="7" name="Straight Connector 6"/>
            <p:cNvCxnSpPr/>
            <p:nvPr/>
          </p:nvCxnSpPr>
          <p:spPr>
            <a:xfrm>
              <a:off x="12088" y="405835"/>
              <a:ext cx="7770685" cy="1637"/>
            </a:xfrm>
            <a:prstGeom prst="line">
              <a:avLst/>
            </a:prstGeom>
            <a:solidFill>
              <a:srgbClr val="F2F2F2"/>
            </a:solidFill>
            <a:ln w="57150" cmpd="sng">
              <a:solidFill>
                <a:srgbClr val="00A2A4"/>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0" y="1336740"/>
              <a:ext cx="7770685" cy="0"/>
            </a:xfrm>
            <a:prstGeom prst="line">
              <a:avLst/>
            </a:prstGeom>
            <a:solidFill>
              <a:srgbClr val="F2F2F2"/>
            </a:solidFill>
            <a:ln w="57150" cmpd="sng">
              <a:solidFill>
                <a:srgbClr val="00A2A4"/>
              </a:solidFill>
            </a:ln>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552630" y="9593487"/>
              <a:ext cx="6880207" cy="131237"/>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chemeClr val="bg1">
                      <a:lumMod val="50000"/>
                    </a:schemeClr>
                  </a:solidFill>
                  <a:latin typeface="Arial Narrow"/>
                  <a:cs typeface="Arial Narrow"/>
                </a:rPr>
                <a:t>Short &amp; Simple • © 2017 Thinkshortcut Publishing, LLC • Created by MarketingZoo.com</a:t>
              </a:r>
              <a:endParaRPr lang="en-US" sz="900" dirty="0">
                <a:solidFill>
                  <a:schemeClr val="bg1">
                    <a:lumMod val="50000"/>
                  </a:schemeClr>
                </a:solidFill>
                <a:latin typeface="Arial Narrow"/>
                <a:cs typeface="Arial Narrow"/>
              </a:endParaRPr>
            </a:p>
          </p:txBody>
        </p:sp>
        <p:graphicFrame>
          <p:nvGraphicFramePr>
            <p:cNvPr id="17" name="Object 16"/>
            <p:cNvGraphicFramePr>
              <a:graphicFrameLocks noChangeAspect="1"/>
            </p:cNvGraphicFramePr>
            <p:nvPr>
              <p:extLst>
                <p:ext uri="{D42A27DB-BD31-4B8C-83A1-F6EECF244321}">
                  <p14:modId xmlns:p14="http://schemas.microsoft.com/office/powerpoint/2010/main" val="1336585450"/>
                </p:ext>
              </p:extLst>
            </p:nvPr>
          </p:nvGraphicFramePr>
          <p:xfrm>
            <a:off x="1011445" y="4306874"/>
            <a:ext cx="5833635" cy="137800"/>
          </p:xfrm>
          <a:graphic>
            <a:graphicData uri="http://schemas.openxmlformats.org/presentationml/2006/ole">
              <mc:AlternateContent xmlns:mc="http://schemas.openxmlformats.org/markup-compatibility/2006">
                <mc:Choice xmlns:v="urn:schemas-microsoft-com:vml" Requires="v">
                  <p:oleObj spid="_x0000_s3082" name="Document" r:id="rId4" imgW="5765800" imgH="177800" progId="Word.Document.12">
                    <p:embed/>
                  </p:oleObj>
                </mc:Choice>
                <mc:Fallback>
                  <p:oleObj name="Document" r:id="rId4" imgW="5765800" imgH="177800" progId="Word.Document.12">
                    <p:embed/>
                    <p:pic>
                      <p:nvPicPr>
                        <p:cNvPr id="0" name=""/>
                        <p:cNvPicPr/>
                        <p:nvPr/>
                      </p:nvPicPr>
                      <p:blipFill>
                        <a:blip r:embed="rId5"/>
                        <a:stretch>
                          <a:fillRect/>
                        </a:stretch>
                      </p:blipFill>
                      <p:spPr>
                        <a:xfrm>
                          <a:off x="1011445" y="4306874"/>
                          <a:ext cx="5833635" cy="137800"/>
                        </a:xfrm>
                        <a:prstGeom prst="rect">
                          <a:avLst/>
                        </a:prstGeom>
                      </p:spPr>
                    </p:pic>
                  </p:oleObj>
                </mc:Fallback>
              </mc:AlternateContent>
            </a:graphicData>
          </a:graphic>
        </p:graphicFrame>
        <p:sp>
          <p:nvSpPr>
            <p:cNvPr id="25" name="Rectangle 24"/>
            <p:cNvSpPr/>
            <p:nvPr/>
          </p:nvSpPr>
          <p:spPr>
            <a:xfrm>
              <a:off x="4426226" y="5561451"/>
              <a:ext cx="3073227" cy="88199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t"/>
            <a:lstStyle/>
            <a:p>
              <a:r>
                <a:rPr lang="en-US" sz="1100" b="1" dirty="0">
                  <a:solidFill>
                    <a:schemeClr val="tx1"/>
                  </a:solidFill>
                </a:rPr>
                <a:t>The second step </a:t>
              </a:r>
              <a:r>
                <a:rPr lang="en-US" sz="1100" dirty="0">
                  <a:solidFill>
                    <a:schemeClr val="tx1"/>
                  </a:solidFill>
                </a:rPr>
                <a:t>is to dry out any existing moisture that may exist in areas that can be damp from either dripping water supply pipes and hoses to drains. Wipe up as much water as you can and get some air movement onto the surfaces affected.</a:t>
              </a:r>
            </a:p>
            <a:p>
              <a:r>
                <a:rPr lang="en-US" sz="1100" dirty="0">
                  <a:solidFill>
                    <a:schemeClr val="tx1"/>
                  </a:solidFill>
                </a:rPr>
                <a:t> </a:t>
              </a:r>
            </a:p>
          </p:txBody>
        </p:sp>
        <p:sp>
          <p:nvSpPr>
            <p:cNvPr id="9" name="Rectangle 8"/>
            <p:cNvSpPr/>
            <p:nvPr/>
          </p:nvSpPr>
          <p:spPr>
            <a:xfrm>
              <a:off x="295410" y="1618285"/>
              <a:ext cx="2378765" cy="288052"/>
            </a:xfrm>
            <a:prstGeom prst="rect">
              <a:avLst/>
            </a:prstGeom>
            <a:solidFill>
              <a:srgbClr val="00A2A4"/>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p>
              <a:r>
                <a:rPr lang="en-US" sz="1200" b="1" dirty="0" smtClean="0"/>
                <a:t>     </a:t>
              </a:r>
              <a:r>
                <a:rPr lang="en-US" sz="1200" b="1" dirty="0"/>
                <a:t>Dripping Your Way to Trouble</a:t>
              </a:r>
              <a:r>
                <a:rPr lang="en-US" sz="1200" dirty="0"/>
                <a:t> </a:t>
              </a:r>
              <a:endParaRPr lang="en-US" sz="1200" dirty="0">
                <a:solidFill>
                  <a:schemeClr val="tx1"/>
                </a:solidFill>
              </a:endParaRPr>
            </a:p>
          </p:txBody>
        </p:sp>
        <p:sp>
          <p:nvSpPr>
            <p:cNvPr id="11" name="Text Box 3"/>
            <p:cNvSpPr txBox="1"/>
            <p:nvPr/>
          </p:nvSpPr>
          <p:spPr>
            <a:xfrm>
              <a:off x="219501" y="1994385"/>
              <a:ext cx="2591146" cy="5337292"/>
            </a:xfrm>
            <a:prstGeom prst="rect">
              <a:avLst/>
            </a:prstGeom>
            <a:solidFill>
              <a:srgbClr val="F2F2F2"/>
            </a:solidFill>
            <a:ln>
              <a:noFill/>
            </a:ln>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050" dirty="0"/>
                <a:t>Drip… Drip… Drip… a leaky pipe or drain may not seem to be that big of a deal, but it could be the first indicator of big trouble coming your way. </a:t>
              </a:r>
            </a:p>
            <a:p>
              <a:r>
                <a:rPr lang="en-US" sz="1050" dirty="0"/>
                <a:t> </a:t>
              </a:r>
            </a:p>
            <a:p>
              <a:r>
                <a:rPr lang="en-US" sz="1050" dirty="0"/>
                <a:t>Most people — just like you — think of water damage situations as a broken pipe spewing water all over the place, or perhaps a failing sump pump resulting in a basement that imitates a swimming pool you did not want. </a:t>
              </a:r>
            </a:p>
            <a:p>
              <a:r>
                <a:rPr lang="en-US" sz="1050" dirty="0"/>
                <a:t> </a:t>
              </a:r>
            </a:p>
            <a:p>
              <a:r>
                <a:rPr lang="en-US" sz="1050" dirty="0"/>
                <a:t>Other water damages can occur from an overflowing toilet or — even worse — sewage backup that can mean replacement of surfaces and belongings in your home.</a:t>
              </a:r>
            </a:p>
            <a:p>
              <a:r>
                <a:rPr lang="en-US" sz="1050" dirty="0"/>
                <a:t> </a:t>
              </a:r>
            </a:p>
            <a:p>
              <a:r>
                <a:rPr lang="en-US" sz="1050" dirty="0"/>
                <a:t>Catastrophic water damage situations, such as from a storm, flood waters and similar water intrusions, are about impossible to predict and prepare for.</a:t>
              </a:r>
            </a:p>
            <a:p>
              <a:r>
                <a:rPr lang="en-US" sz="1050" dirty="0"/>
                <a:t> </a:t>
              </a:r>
            </a:p>
            <a:p>
              <a:r>
                <a:rPr lang="en-US" sz="1050" dirty="0"/>
                <a:t>But when it comes to smaller issues, you can do quite a bit to keep your home nice and dry and free of musty, moldy odors.</a:t>
              </a:r>
            </a:p>
            <a:p>
              <a:r>
                <a:rPr lang="en-US" sz="1050" dirty="0"/>
                <a:t> </a:t>
              </a:r>
            </a:p>
            <a:p>
              <a:r>
                <a:rPr lang="en-US" sz="1050" b="1" dirty="0"/>
                <a:t>The first step is prevention. </a:t>
              </a:r>
              <a:r>
                <a:rPr lang="en-US" sz="1050" dirty="0"/>
                <a:t>If you have a faucet dripping, you may think the only loss would be pennies a day. But what if your drain plugged up and you were gone for an extended period of time? Drips can quickly add up and create an overflow that can cause expensive water damage. And a leaky pipe under a cabinet or toilet is really bad news as that can quickly get worse and flood your home. So be sure to either fix these issues yourself or hire a plumber</a:t>
              </a:r>
              <a:r>
                <a:rPr lang="en-US" sz="1050" dirty="0" smtClean="0"/>
                <a:t>.</a:t>
              </a:r>
              <a:endParaRPr lang="en-US" sz="1050" dirty="0"/>
            </a:p>
          </p:txBody>
        </p:sp>
        <p:sp>
          <p:nvSpPr>
            <p:cNvPr id="23" name="Rounded Rectangle 22"/>
            <p:cNvSpPr/>
            <p:nvPr/>
          </p:nvSpPr>
          <p:spPr>
            <a:xfrm>
              <a:off x="295409" y="8262582"/>
              <a:ext cx="7204045" cy="1166339"/>
            </a:xfrm>
            <a:prstGeom prst="roundRect">
              <a:avLst/>
            </a:prstGeom>
            <a:solidFill>
              <a:schemeClr val="bg1"/>
            </a:solidFill>
            <a:ln w="12700" cmpd="sng">
              <a:solidFill>
                <a:srgbClr val="00A2A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424557"/>
              <a:ext cx="7772400" cy="912183"/>
            </a:xfrm>
            <a:prstGeom prst="rect">
              <a:avLst/>
            </a:prstGeom>
            <a:ln>
              <a:solidFill>
                <a:srgbClr val="00A2A4"/>
              </a:solidFill>
            </a:ln>
          </p:spPr>
        </p:pic>
        <p:pic>
          <p:nvPicPr>
            <p:cNvPr id="3" name="Picture 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943690" y="1618286"/>
              <a:ext cx="4487781" cy="3762097"/>
            </a:xfrm>
            <a:prstGeom prst="rect">
              <a:avLst/>
            </a:prstGeom>
            <a:ln>
              <a:solidFill>
                <a:srgbClr val="007E7F"/>
              </a:solidFill>
            </a:ln>
          </p:spPr>
        </p:pic>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122947" y="5588517"/>
              <a:ext cx="1192836" cy="858185"/>
            </a:xfrm>
            <a:prstGeom prst="rect">
              <a:avLst/>
            </a:prstGeom>
          </p:spPr>
        </p:pic>
        <p:sp>
          <p:nvSpPr>
            <p:cNvPr id="16" name="Rectangle 15"/>
            <p:cNvSpPr/>
            <p:nvPr/>
          </p:nvSpPr>
          <p:spPr>
            <a:xfrm>
              <a:off x="2943691" y="6390334"/>
              <a:ext cx="4487780" cy="88199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t"/>
            <a:lstStyle/>
            <a:p>
              <a:r>
                <a:rPr lang="en-US" sz="1100" dirty="0">
                  <a:solidFill>
                    <a:schemeClr val="tx1"/>
                  </a:solidFill>
                </a:rPr>
                <a:t> </a:t>
              </a:r>
            </a:p>
            <a:p>
              <a:r>
                <a:rPr lang="en-US" sz="1100" b="1" dirty="0">
                  <a:solidFill>
                    <a:schemeClr val="tx1"/>
                  </a:solidFill>
                </a:rPr>
                <a:t>The third step is to get professional help. </a:t>
              </a:r>
              <a:r>
                <a:rPr lang="en-US" sz="1100" dirty="0">
                  <a:solidFill>
                    <a:schemeClr val="tx1"/>
                  </a:solidFill>
                </a:rPr>
                <a:t>Call your water damage pro not only when emergencies strike, but to receive valuable advice in advance.</a:t>
              </a:r>
            </a:p>
            <a:p>
              <a:r>
                <a:rPr lang="en-US" sz="1100" dirty="0">
                  <a:solidFill>
                    <a:schemeClr val="tx1"/>
                  </a:solidFill>
                </a:rPr>
                <a:t> </a:t>
              </a:r>
            </a:p>
            <a:p>
              <a:r>
                <a:rPr lang="en-US" sz="1100" dirty="0">
                  <a:solidFill>
                    <a:schemeClr val="tx1"/>
                  </a:solidFill>
                </a:rPr>
                <a:t>Do what’s right. Call your water damage pro!</a:t>
              </a:r>
              <a:endParaRPr lang="en-US" sz="1100" dirty="0">
                <a:solidFill>
                  <a:schemeClr val="tx1"/>
                </a:solidFill>
              </a:endParaRPr>
            </a:p>
          </p:txBody>
        </p:sp>
      </p:grpSp>
    </p:spTree>
    <p:extLst>
      <p:ext uri="{BB962C8B-B14F-4D97-AF65-F5344CB8AC3E}">
        <p14:creationId xmlns:p14="http://schemas.microsoft.com/office/powerpoint/2010/main" val="165454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p:cNvGrpSpPr/>
          <p:nvPr/>
        </p:nvGrpSpPr>
        <p:grpSpPr>
          <a:xfrm>
            <a:off x="0" y="0"/>
            <a:ext cx="7772400" cy="10058400"/>
            <a:chOff x="0" y="0"/>
            <a:chExt cx="7772400" cy="10058400"/>
          </a:xfrm>
        </p:grpSpPr>
        <p:sp>
          <p:nvSpPr>
            <p:cNvPr id="13" name="Rectangle 12"/>
            <p:cNvSpPr>
              <a:spLocks noChangeAspect="1"/>
            </p:cNvSpPr>
            <p:nvPr/>
          </p:nvSpPr>
          <p:spPr>
            <a:xfrm>
              <a:off x="0" y="0"/>
              <a:ext cx="7770685" cy="10058400"/>
            </a:xfrm>
            <a:prstGeom prst="rect">
              <a:avLst/>
            </a:prstGeom>
            <a:solidFill>
              <a:srgbClr val="F2F2F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FFCC"/>
                </a:solidFill>
              </a:endParaRPr>
            </a:p>
          </p:txBody>
        </p:sp>
        <p:cxnSp>
          <p:nvCxnSpPr>
            <p:cNvPr id="7" name="Straight Connector 6"/>
            <p:cNvCxnSpPr/>
            <p:nvPr/>
          </p:nvCxnSpPr>
          <p:spPr>
            <a:xfrm>
              <a:off x="1715" y="418530"/>
              <a:ext cx="7770685" cy="1637"/>
            </a:xfrm>
            <a:prstGeom prst="line">
              <a:avLst/>
            </a:prstGeom>
            <a:solidFill>
              <a:srgbClr val="F2F2F2"/>
            </a:solidFill>
            <a:ln w="57150" cmpd="sng">
              <a:solidFill>
                <a:srgbClr val="00A2A4"/>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0" y="1336740"/>
              <a:ext cx="7770685" cy="0"/>
            </a:xfrm>
            <a:prstGeom prst="line">
              <a:avLst/>
            </a:prstGeom>
            <a:solidFill>
              <a:srgbClr val="F2F2F2"/>
            </a:solidFill>
            <a:ln w="57150" cmpd="sng">
              <a:solidFill>
                <a:srgbClr val="00A2A4"/>
              </a:solidFill>
            </a:ln>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552630" y="9593487"/>
              <a:ext cx="6880207" cy="131237"/>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chemeClr val="bg1">
                      <a:lumMod val="50000"/>
                    </a:schemeClr>
                  </a:solidFill>
                  <a:latin typeface="Arial Narrow"/>
                  <a:cs typeface="Arial Narrow"/>
                </a:rPr>
                <a:t>Short &amp; Simple • © 2017 Thinkshortcut Publishing, LLC • Created by MarketingZoo.com</a:t>
              </a:r>
              <a:endParaRPr lang="en-US" sz="900" dirty="0">
                <a:solidFill>
                  <a:schemeClr val="bg1">
                    <a:lumMod val="50000"/>
                  </a:schemeClr>
                </a:solidFill>
                <a:latin typeface="Arial Narrow"/>
                <a:cs typeface="Arial Narrow"/>
              </a:endParaRPr>
            </a:p>
          </p:txBody>
        </p:sp>
        <p:graphicFrame>
          <p:nvGraphicFramePr>
            <p:cNvPr id="17" name="Object 16"/>
            <p:cNvGraphicFramePr>
              <a:graphicFrameLocks noChangeAspect="1"/>
            </p:cNvGraphicFramePr>
            <p:nvPr>
              <p:extLst>
                <p:ext uri="{D42A27DB-BD31-4B8C-83A1-F6EECF244321}">
                  <p14:modId xmlns:p14="http://schemas.microsoft.com/office/powerpoint/2010/main" val="1756037488"/>
                </p:ext>
              </p:extLst>
            </p:nvPr>
          </p:nvGraphicFramePr>
          <p:xfrm>
            <a:off x="1011445" y="4306874"/>
            <a:ext cx="5833635" cy="137800"/>
          </p:xfrm>
          <a:graphic>
            <a:graphicData uri="http://schemas.openxmlformats.org/presentationml/2006/ole">
              <mc:AlternateContent xmlns:mc="http://schemas.openxmlformats.org/markup-compatibility/2006">
                <mc:Choice xmlns:v="urn:schemas-microsoft-com:vml" Requires="v">
                  <p:oleObj spid="_x0000_s4106" name="Document" r:id="rId4" imgW="5765800" imgH="177800" progId="Word.Document.12">
                    <p:embed/>
                  </p:oleObj>
                </mc:Choice>
                <mc:Fallback>
                  <p:oleObj name="Document" r:id="rId4" imgW="5765800" imgH="177800" progId="Word.Document.12">
                    <p:embed/>
                    <p:pic>
                      <p:nvPicPr>
                        <p:cNvPr id="0" name=""/>
                        <p:cNvPicPr/>
                        <p:nvPr/>
                      </p:nvPicPr>
                      <p:blipFill>
                        <a:blip r:embed="rId5"/>
                        <a:stretch>
                          <a:fillRect/>
                        </a:stretch>
                      </p:blipFill>
                      <p:spPr>
                        <a:xfrm>
                          <a:off x="1011445" y="4306874"/>
                          <a:ext cx="5833635" cy="137800"/>
                        </a:xfrm>
                        <a:prstGeom prst="rect">
                          <a:avLst/>
                        </a:prstGeom>
                      </p:spPr>
                    </p:pic>
                  </p:oleObj>
                </mc:Fallback>
              </mc:AlternateContent>
            </a:graphicData>
          </a:graphic>
        </p:graphicFrame>
        <p:sp>
          <p:nvSpPr>
            <p:cNvPr id="25" name="Rectangle 24"/>
            <p:cNvSpPr/>
            <p:nvPr/>
          </p:nvSpPr>
          <p:spPr>
            <a:xfrm>
              <a:off x="2720558" y="5623463"/>
              <a:ext cx="4688808" cy="88199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t"/>
            <a:lstStyle/>
            <a:p>
              <a:r>
                <a:rPr lang="en-US" sz="1100" dirty="0">
                  <a:solidFill>
                    <a:schemeClr val="tx1"/>
                  </a:solidFill>
                </a:rPr>
                <a:t>Those are pretty basic steps, but ask yourself… “Am I doing them?” </a:t>
              </a:r>
              <a:endParaRPr lang="en-US" sz="1100" dirty="0" smtClean="0">
                <a:solidFill>
                  <a:schemeClr val="tx1"/>
                </a:solidFill>
              </a:endParaRPr>
            </a:p>
            <a:p>
              <a:endParaRPr lang="en-US" sz="1100" dirty="0">
                <a:solidFill>
                  <a:schemeClr val="tx1"/>
                </a:solidFill>
              </a:endParaRPr>
            </a:p>
            <a:p>
              <a:r>
                <a:rPr lang="en-US" sz="1100" dirty="0" smtClean="0">
                  <a:solidFill>
                    <a:schemeClr val="tx1"/>
                  </a:solidFill>
                </a:rPr>
                <a:t>If </a:t>
              </a:r>
              <a:r>
                <a:rPr lang="en-US" sz="1100" dirty="0">
                  <a:solidFill>
                    <a:schemeClr val="tx1"/>
                  </a:solidFill>
                </a:rPr>
                <a:t>not, start now. You will have a healthier sleeping environment that not only gives you peace of mind, but also relief from some allergic reactions and other issues that you may have been suffering from but didn’t know the source.</a:t>
              </a:r>
            </a:p>
            <a:p>
              <a:r>
                <a:rPr lang="en-US" sz="1100" dirty="0">
                  <a:solidFill>
                    <a:schemeClr val="tx1"/>
                  </a:solidFill>
                </a:rPr>
                <a:t> </a:t>
              </a:r>
            </a:p>
            <a:p>
              <a:r>
                <a:rPr lang="en-US" sz="1100" dirty="0">
                  <a:solidFill>
                    <a:schemeClr val="tx1"/>
                  </a:solidFill>
                </a:rPr>
                <a:t>Don’t forget, there are professional service companies that can periodically give your mattress a </a:t>
              </a:r>
              <a:r>
                <a:rPr lang="en-US" sz="1100" i="1" dirty="0">
                  <a:solidFill>
                    <a:schemeClr val="tx1"/>
                  </a:solidFill>
                </a:rPr>
                <a:t>deep</a:t>
              </a:r>
              <a:r>
                <a:rPr lang="en-US" sz="1100" dirty="0">
                  <a:solidFill>
                    <a:schemeClr val="tx1"/>
                  </a:solidFill>
                </a:rPr>
                <a:t> cleaning. Just as with all your carpet cleaning and furniture cleaning needs, call your favorite professional cleaning company to care for your mattress.</a:t>
              </a:r>
            </a:p>
            <a:p>
              <a:r>
                <a:rPr lang="en-US" sz="1100" dirty="0">
                  <a:solidFill>
                    <a:schemeClr val="tx1"/>
                  </a:solidFill>
                </a:rPr>
                <a:t> </a:t>
              </a:r>
            </a:p>
            <a:p>
              <a:r>
                <a:rPr lang="en-US" sz="1100" dirty="0">
                  <a:solidFill>
                    <a:schemeClr val="tx1"/>
                  </a:solidFill>
                </a:rPr>
                <a:t>And then you can do what everyone wants: Get a good night’s sleep!</a:t>
              </a:r>
              <a:endParaRPr lang="en-US" sz="1100" dirty="0">
                <a:solidFill>
                  <a:schemeClr val="tx1"/>
                </a:solidFill>
              </a:endParaRPr>
            </a:p>
          </p:txBody>
        </p:sp>
        <p:sp>
          <p:nvSpPr>
            <p:cNvPr id="9" name="Rectangle 8"/>
            <p:cNvSpPr/>
            <p:nvPr/>
          </p:nvSpPr>
          <p:spPr>
            <a:xfrm>
              <a:off x="174457" y="1565200"/>
              <a:ext cx="2403091" cy="336412"/>
            </a:xfrm>
            <a:prstGeom prst="rect">
              <a:avLst/>
            </a:prstGeom>
            <a:solidFill>
              <a:srgbClr val="00A2A4"/>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p>
              <a:r>
                <a:rPr lang="en-US" sz="1400" b="1" dirty="0" smtClean="0"/>
                <a:t> </a:t>
              </a:r>
              <a:r>
                <a:rPr lang="en-US" sz="1400" b="1" dirty="0"/>
                <a:t>Mattress Matters</a:t>
              </a:r>
              <a:endParaRPr lang="en-US" sz="1400" dirty="0"/>
            </a:p>
          </p:txBody>
        </p:sp>
        <p:sp>
          <p:nvSpPr>
            <p:cNvPr id="11" name="Text Box 3"/>
            <p:cNvSpPr txBox="1"/>
            <p:nvPr/>
          </p:nvSpPr>
          <p:spPr>
            <a:xfrm>
              <a:off x="174457" y="2061005"/>
              <a:ext cx="2591146" cy="5337292"/>
            </a:xfrm>
            <a:prstGeom prst="rect">
              <a:avLst/>
            </a:prstGeom>
            <a:solidFill>
              <a:srgbClr val="F2F2F2"/>
            </a:solidFill>
            <a:ln>
              <a:noFill/>
            </a:ln>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050" dirty="0"/>
                <a:t>Thinking about the care and cleaning of a mattress may not be on everyone’s minds, but when you consider you spend six, eight or even more hours with it every day… you should take good care of it.</a:t>
              </a:r>
            </a:p>
            <a:p>
              <a:r>
                <a:rPr lang="en-US" sz="1050" dirty="0"/>
                <a:t> </a:t>
              </a:r>
            </a:p>
            <a:p>
              <a:r>
                <a:rPr lang="en-US" sz="1050" dirty="0"/>
                <a:t>Some people notice that over time, perhaps just a year or two, they suffer more from allergies and other conditions. It is possible an unclean mattress could be the culprit. </a:t>
              </a:r>
            </a:p>
            <a:p>
              <a:r>
                <a:rPr lang="en-US" sz="1050" dirty="0"/>
                <a:t> </a:t>
              </a:r>
            </a:p>
            <a:p>
              <a:r>
                <a:rPr lang="en-US" sz="1050" dirty="0"/>
                <a:t>This is not saying there are issues with anyone’s hygiene. Mattresses are like any other surface and they need regular cleaning — yet when you cover them up with clean sheets on a regular basis, not many give it much thought.</a:t>
              </a:r>
            </a:p>
            <a:p>
              <a:r>
                <a:rPr lang="en-US" sz="1050" dirty="0"/>
                <a:t> </a:t>
              </a:r>
            </a:p>
            <a:p>
              <a:r>
                <a:rPr lang="en-US" sz="1050" dirty="0"/>
                <a:t>Dust mites (which are in every bed), their fecal matter, dead skin cells and more all add up over time and can cause a host of health issues.</a:t>
              </a:r>
            </a:p>
            <a:p>
              <a:r>
                <a:rPr lang="en-US" sz="1050" dirty="0"/>
                <a:t> </a:t>
              </a:r>
            </a:p>
            <a:p>
              <a:r>
                <a:rPr lang="en-US" sz="1050" dirty="0"/>
                <a:t>There are many steps you can take to keep your mattress clean and </a:t>
              </a:r>
              <a:r>
                <a:rPr lang="en-US" sz="1050" dirty="0" smtClean="0"/>
                <a:t>healthy. </a:t>
              </a:r>
            </a:p>
            <a:p>
              <a:endParaRPr lang="en-US" sz="1050" dirty="0"/>
            </a:p>
            <a:p>
              <a:r>
                <a:rPr lang="en-US" sz="1050" dirty="0" smtClean="0"/>
                <a:t>Here are a few:</a:t>
              </a:r>
              <a:endParaRPr lang="en-US" sz="1050" dirty="0"/>
            </a:p>
            <a:p>
              <a:r>
                <a:rPr lang="en-US" sz="1050" dirty="0"/>
                <a:t> </a:t>
              </a:r>
            </a:p>
            <a:p>
              <a:pPr marL="228600" lvl="0" indent="-228600">
                <a:buFont typeface="+mj-lt"/>
                <a:buAutoNum type="arabicPeriod"/>
              </a:pPr>
              <a:r>
                <a:rPr lang="en-US" sz="1050" dirty="0"/>
                <a:t>Change the bedding on a regular </a:t>
              </a:r>
              <a:r>
                <a:rPr lang="en-US" sz="1050" dirty="0" smtClean="0"/>
                <a:t>basis</a:t>
              </a:r>
              <a:endParaRPr lang="en-US" sz="1050" dirty="0"/>
            </a:p>
            <a:p>
              <a:pPr marL="228600" lvl="0" indent="-228600">
                <a:buFont typeface="+mj-lt"/>
                <a:buAutoNum type="arabicPeriod"/>
              </a:pPr>
              <a:r>
                <a:rPr lang="en-US" sz="1050" dirty="0"/>
                <a:t>Use a mattress cover to keep contaminants out of the mattress</a:t>
              </a:r>
            </a:p>
            <a:p>
              <a:pPr marL="228600" lvl="0" indent="-228600">
                <a:buFont typeface="+mj-lt"/>
                <a:buAutoNum type="arabicPeriod"/>
              </a:pPr>
              <a:r>
                <a:rPr lang="en-US" sz="1050" dirty="0"/>
                <a:t>Vacuum the top of your mattress, perhaps four times a year</a:t>
              </a:r>
            </a:p>
            <a:p>
              <a:pPr marL="228600" lvl="0" indent="-228600">
                <a:buFont typeface="+mj-lt"/>
                <a:buAutoNum type="arabicPeriod"/>
              </a:pPr>
              <a:r>
                <a:rPr lang="en-US" sz="1050" dirty="0"/>
                <a:t>After vacuuming, flip the mattress and vacuum </a:t>
              </a:r>
              <a:r>
                <a:rPr lang="en-US" sz="1050" dirty="0" smtClean="0"/>
                <a:t>again</a:t>
              </a:r>
              <a:r>
                <a:rPr lang="en-US" sz="1050" dirty="0"/>
                <a:t> </a:t>
              </a:r>
            </a:p>
          </p:txBody>
        </p:sp>
        <p:sp>
          <p:nvSpPr>
            <p:cNvPr id="23" name="Rounded Rectangle 22"/>
            <p:cNvSpPr/>
            <p:nvPr/>
          </p:nvSpPr>
          <p:spPr>
            <a:xfrm>
              <a:off x="241421" y="8094012"/>
              <a:ext cx="7265936" cy="1340082"/>
            </a:xfrm>
            <a:prstGeom prst="roundRect">
              <a:avLst/>
            </a:prstGeom>
            <a:solidFill>
              <a:schemeClr val="bg1"/>
            </a:solidFill>
            <a:ln w="12700" cmpd="sng">
              <a:solidFill>
                <a:srgbClr val="00A2A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424557"/>
              <a:ext cx="7772400" cy="912183"/>
            </a:xfrm>
            <a:prstGeom prst="rect">
              <a:avLst/>
            </a:prstGeom>
          </p:spPr>
        </p:pic>
        <p:pic>
          <p:nvPicPr>
            <p:cNvPr id="4" name="Picture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720559" y="1565201"/>
              <a:ext cx="4717094" cy="3954330"/>
            </a:xfrm>
            <a:prstGeom prst="rect">
              <a:avLst/>
            </a:prstGeom>
            <a:ln>
              <a:solidFill>
                <a:srgbClr val="007E7F"/>
              </a:solidFill>
            </a:ln>
          </p:spPr>
        </p:pic>
      </p:grpSp>
    </p:spTree>
    <p:extLst>
      <p:ext uri="{BB962C8B-B14F-4D97-AF65-F5344CB8AC3E}">
        <p14:creationId xmlns:p14="http://schemas.microsoft.com/office/powerpoint/2010/main" val="14779866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1069</TotalTime>
  <Words>226</Words>
  <Application>Microsoft Macintosh PowerPoint</Application>
  <PresentationFormat>Custom</PresentationFormat>
  <Paragraphs>46</Paragraphs>
  <Slides>2</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7" baseType="lpstr">
      <vt:lpstr>Arial Narrow</vt:lpstr>
      <vt:lpstr>Calibri</vt:lpstr>
      <vt:lpstr>Arial</vt:lpstr>
      <vt:lpstr>Office Theme</vt:lpstr>
      <vt:lpstr>Document</vt:lpstr>
      <vt:lpstr>PowerPoint Presentation</vt:lpstr>
      <vt:lpstr>PowerPoint Presentation</vt:lpstr>
    </vt:vector>
  </TitlesOfParts>
  <Company>Marketing &amp; Creative Services (M&amp;CS)</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Arndts</dc:creator>
  <cp:lastModifiedBy>Microsoft Office User</cp:lastModifiedBy>
  <cp:revision>116</cp:revision>
  <cp:lastPrinted>2015-03-23T15:16:24Z</cp:lastPrinted>
  <dcterms:created xsi:type="dcterms:W3CDTF">2015-01-19T15:58:58Z</dcterms:created>
  <dcterms:modified xsi:type="dcterms:W3CDTF">2017-01-24T21:06:51Z</dcterms:modified>
</cp:coreProperties>
</file>