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1" r:id="rId2"/>
    <p:sldId id="262"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34401"/>
    <a:srgbClr val="303030"/>
    <a:srgbClr val="AC94B4"/>
    <a:srgbClr val="025677"/>
    <a:srgbClr val="DE9139"/>
    <a:srgbClr val="302311"/>
    <a:srgbClr val="732002"/>
    <a:srgbClr val="FF8064"/>
    <a:srgbClr val="D3CD78"/>
    <a:srgbClr val="002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5"/>
    <p:restoredTop sz="94732"/>
  </p:normalViewPr>
  <p:slideViewPr>
    <p:cSldViewPr snapToGrid="0" snapToObjects="1">
      <p:cViewPr>
        <p:scale>
          <a:sx n="192" d="100"/>
          <a:sy n="192" d="100"/>
        </p:scale>
        <p:origin x="1568" y="-1640"/>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11/19/16</a:t>
            </a:fld>
            <a:endParaRPr lang="en-US"/>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a:p>
        </p:txBody>
      </p:sp>
    </p:spTree>
    <p:extLst>
      <p:ext uri="{BB962C8B-B14F-4D97-AF65-F5344CB8AC3E}">
        <p14:creationId xmlns:p14="http://schemas.microsoft.com/office/powerpoint/2010/main" val="199889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a:p>
        </p:txBody>
      </p:sp>
    </p:spTree>
    <p:extLst>
      <p:ext uri="{BB962C8B-B14F-4D97-AF65-F5344CB8AC3E}">
        <p14:creationId xmlns:p14="http://schemas.microsoft.com/office/powerpoint/2010/main" val="142938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11/19/16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EE66B-79AE-4047-8931-CC5FFEA766AC}" type="datetimeFigureOut">
              <a:rPr lang="en-US" smtClean="0"/>
              <a:t>11/19/16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EE66B-79AE-4047-8931-CC5FFEA766AC}" type="datetimeFigureOut">
              <a:rPr lang="en-US" smtClean="0"/>
              <a:t>11/19/16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EE66B-79AE-4047-8931-CC5FFEA766AC}" type="datetimeFigureOut">
              <a:rPr lang="en-US" smtClean="0"/>
              <a:t>11/19/16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11/19/16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11/19/16</a:t>
            </a:fld>
            <a:endParaRPr lang="en-US"/>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package" Target="../embeddings/Microsoft_Word_Document1.docx"/><Relationship Id="rId6" Type="http://schemas.openxmlformats.org/officeDocument/2006/relationships/image" Target="../media/image1.emf"/><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package" Target="../embeddings/Microsoft_Word_Document2.docx"/><Relationship Id="rId6" Type="http://schemas.openxmlformats.org/officeDocument/2006/relationships/image" Target="../media/image1.emf"/><Relationship Id="rId7"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0"/>
            <a:ext cx="7770685" cy="10058400"/>
            <a:chOff x="0" y="0"/>
            <a:chExt cx="7770685" cy="10058400"/>
          </a:xfrm>
        </p:grpSpPr>
        <p:sp>
          <p:nvSpPr>
            <p:cNvPr id="13" name="Rectangle 12"/>
            <p:cNvSpPr>
              <a:spLocks noChangeAspect="1"/>
            </p:cNvSpPr>
            <p:nvPr/>
          </p:nvSpPr>
          <p:spPr>
            <a:xfrm>
              <a:off x="0" y="0"/>
              <a:ext cx="7770685" cy="100584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FFCC"/>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785458" y="535972"/>
              <a:ext cx="6282178" cy="736406"/>
            </a:xfrm>
            <a:prstGeom prst="rect">
              <a:avLst/>
            </a:prstGeom>
            <a:solidFill>
              <a:srgbClr val="F2F2F2"/>
            </a:solidFill>
            <a:ln>
              <a:noFill/>
            </a:ln>
          </p:spPr>
        </p:pic>
        <p:cxnSp>
          <p:nvCxnSpPr>
            <p:cNvPr id="7" name="Straight Connector 6"/>
            <p:cNvCxnSpPr/>
            <p:nvPr/>
          </p:nvCxnSpPr>
          <p:spPr>
            <a:xfrm>
              <a:off x="482904" y="1403092"/>
              <a:ext cx="6887288"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89982" y="390380"/>
              <a:ext cx="6887288"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50915" y="9593487"/>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50000"/>
                    </a:schemeClr>
                  </a:solidFill>
                  <a:latin typeface="Arial Narrow"/>
                  <a:cs typeface="Arial Narrow"/>
                </a:rPr>
                <a:t>Short &amp; Simple • © 2016 Thinkshortcut Publishing, LLC • Created by MarketingZoo.com</a:t>
              </a:r>
              <a:endParaRPr lang="en-US" sz="900" dirty="0">
                <a:solidFill>
                  <a:schemeClr val="bg1">
                    <a:lumMod val="50000"/>
                  </a:schemeClr>
                </a:solidFill>
                <a:latin typeface="Arial Narrow"/>
                <a:cs typeface="Arial Narrow"/>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64457993"/>
                </p:ext>
              </p:extLst>
            </p:nvPr>
          </p:nvGraphicFramePr>
          <p:xfrm>
            <a:off x="1009730" y="4306874"/>
            <a:ext cx="5833635" cy="137800"/>
          </p:xfrm>
          <a:graphic>
            <a:graphicData uri="http://schemas.openxmlformats.org/presentationml/2006/ole">
              <mc:AlternateContent xmlns:mc="http://schemas.openxmlformats.org/markup-compatibility/2006">
                <mc:Choice xmlns:v="urn:schemas-microsoft-com:vml" Requires="v">
                  <p:oleObj spid="_x0000_s2132" name="Document" r:id="rId5" imgW="5765800" imgH="177800" progId="Word.Document.12">
                    <p:embed/>
                  </p:oleObj>
                </mc:Choice>
                <mc:Fallback>
                  <p:oleObj name="Document" r:id="rId5" imgW="5765800" imgH="177800" progId="Word.Document.12">
                    <p:embed/>
                    <p:pic>
                      <p:nvPicPr>
                        <p:cNvPr id="0" name=""/>
                        <p:cNvPicPr/>
                        <p:nvPr/>
                      </p:nvPicPr>
                      <p:blipFill>
                        <a:blip r:embed="rId6"/>
                        <a:stretch>
                          <a:fillRect/>
                        </a:stretch>
                      </p:blipFill>
                      <p:spPr>
                        <a:xfrm>
                          <a:off x="1009730" y="4306874"/>
                          <a:ext cx="5833635" cy="137800"/>
                        </a:xfrm>
                        <a:prstGeom prst="rect">
                          <a:avLst/>
                        </a:prstGeom>
                      </p:spPr>
                    </p:pic>
                  </p:oleObj>
                </mc:Fallback>
              </mc:AlternateContent>
            </a:graphicData>
          </a:graphic>
        </p:graphicFrame>
        <p:sp>
          <p:nvSpPr>
            <p:cNvPr id="25" name="Rectangle 24"/>
            <p:cNvSpPr/>
            <p:nvPr/>
          </p:nvSpPr>
          <p:spPr>
            <a:xfrm>
              <a:off x="3771312" y="7100425"/>
              <a:ext cx="3605958"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What can you do? </a:t>
              </a:r>
              <a:r>
                <a:rPr lang="en-US" sz="1100" dirty="0" smtClean="0">
                  <a:solidFill>
                    <a:schemeClr val="tx1"/>
                  </a:solidFill>
                </a:rPr>
                <a:t>Inspect all </a:t>
              </a:r>
              <a:r>
                <a:rPr lang="en-US" sz="1100" dirty="0">
                  <a:solidFill>
                    <a:schemeClr val="tx1"/>
                  </a:solidFill>
                </a:rPr>
                <a:t>areas in your home that water can intrude or accumulate. Your restoration pros have the equipment to do it right, with moisture meters and special cameras that detect moisture.  Be smart. Give them a call. </a:t>
              </a:r>
              <a:endParaRPr lang="en-US" sz="1100" dirty="0">
                <a:solidFill>
                  <a:schemeClr val="tx1"/>
                </a:solidFill>
              </a:endParaRPr>
            </a:p>
          </p:txBody>
        </p:sp>
        <p:sp>
          <p:nvSpPr>
            <p:cNvPr id="9" name="Rectangle 8"/>
            <p:cNvSpPr/>
            <p:nvPr/>
          </p:nvSpPr>
          <p:spPr>
            <a:xfrm>
              <a:off x="540419" y="1742386"/>
              <a:ext cx="3191666" cy="288052"/>
            </a:xfrm>
            <a:prstGeom prst="rect">
              <a:avLst/>
            </a:prstGeom>
            <a:solidFill>
              <a:srgbClr val="73440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r>
                <a:rPr lang="en-US" sz="1600" b="1" dirty="0"/>
                <a:t>Mysterious Mustiness</a:t>
              </a:r>
              <a:r>
                <a:rPr lang="en-US" sz="1600" dirty="0"/>
                <a:t> </a:t>
              </a:r>
              <a:endParaRPr lang="en-US" sz="1600" dirty="0"/>
            </a:p>
          </p:txBody>
        </p:sp>
        <p:sp>
          <p:nvSpPr>
            <p:cNvPr id="11" name="Text Box 3"/>
            <p:cNvSpPr txBox="1"/>
            <p:nvPr/>
          </p:nvSpPr>
          <p:spPr>
            <a:xfrm>
              <a:off x="489983" y="2076717"/>
              <a:ext cx="3335181" cy="5337292"/>
            </a:xfrm>
            <a:prstGeom prst="rect">
              <a:avLst/>
            </a:prstGeom>
            <a:solidFill>
              <a:srgbClr val="F2F2F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smtClean="0"/>
                <a:t>What </a:t>
              </a:r>
              <a:r>
                <a:rPr lang="en-US" sz="1050" dirty="0"/>
                <a:t>do you do when you notice a mysterious “musty” odor in your home? Nothing is broken. There was no big storm. The sump pump is chugging away like normal.</a:t>
              </a:r>
            </a:p>
            <a:p>
              <a:r>
                <a:rPr lang="en-US" sz="1050" dirty="0"/>
                <a:t> </a:t>
              </a:r>
            </a:p>
            <a:p>
              <a:r>
                <a:rPr lang="en-US" sz="1050" dirty="0"/>
                <a:t>Mysterious musty odors can be caused by a variety of situations. Figuring out where they are coming from and remediating them is the </a:t>
              </a:r>
              <a:r>
                <a:rPr lang="en-US" sz="1050" dirty="0" smtClean="0"/>
                <a:t>challenge. What </a:t>
              </a:r>
              <a:r>
                <a:rPr lang="en-US" sz="1050" dirty="0"/>
                <a:t>are some common causes?</a:t>
              </a:r>
            </a:p>
            <a:p>
              <a:r>
                <a:rPr lang="en-US" sz="1050" dirty="0"/>
                <a:t> </a:t>
              </a:r>
            </a:p>
            <a:p>
              <a:r>
                <a:rPr lang="en-US" sz="1050" b="1" i="1" dirty="0"/>
                <a:t>Ice dams</a:t>
              </a:r>
              <a:r>
                <a:rPr lang="en-US" sz="1050" dirty="0"/>
                <a:t> are the bane of winter. </a:t>
              </a:r>
              <a:r>
                <a:rPr lang="en-US" sz="1050" dirty="0" smtClean="0"/>
                <a:t>They </a:t>
              </a:r>
              <a:r>
                <a:rPr lang="en-US" sz="1050" dirty="0"/>
                <a:t>develop when snow accumulates on a roof with a slope, the snow starts to melt and the water slowly moves down the slope to the eaves or gutters. The water can’t drain because of the amount of debris in the gutters, such as from leaves. It then refreezes, creating an ice dam, which means during the next thaw water can’t drain through the obstruction. This then causes leaks through the roofing material, and into your home. If the water intrusion is minimal, you might not even know it is happening, until your nose knows… detecting that mysterious musty odor.</a:t>
              </a:r>
            </a:p>
            <a:p>
              <a:r>
                <a:rPr lang="en-US" sz="1050" dirty="0"/>
                <a:t> </a:t>
              </a:r>
            </a:p>
            <a:p>
              <a:r>
                <a:rPr lang="en-US" sz="1050" b="1" i="1" dirty="0"/>
                <a:t>Leaky drains</a:t>
              </a:r>
              <a:r>
                <a:rPr lang="en-US" sz="1050" dirty="0"/>
                <a:t> are another cause of musty odors. If the leak is very slow, water can drip, drip, drip… and over time cause damage under sinks. You don’t notice it because it’s hidden, and the amount of water is contained in a small area. But you start to notice the smell, that mysterious mustiness that you are determined to eradicate.</a:t>
              </a:r>
            </a:p>
            <a:p>
              <a:r>
                <a:rPr lang="en-US" sz="1050" dirty="0"/>
                <a:t> </a:t>
              </a:r>
            </a:p>
            <a:p>
              <a:r>
                <a:rPr lang="en-US" sz="1050" b="1" i="1" dirty="0"/>
                <a:t>Severe condensation</a:t>
              </a:r>
              <a:r>
                <a:rPr lang="en-US" sz="1050" dirty="0"/>
                <a:t> on windows is easy to see but often homeowners don’t appreciate the damage potential. This odor-causing issue is caused by excessive moisture in the home, especially in </a:t>
              </a:r>
              <a:r>
                <a:rPr lang="en-US" sz="1050" dirty="0" smtClean="0"/>
                <a:t>winter </a:t>
              </a:r>
              <a:r>
                <a:rPr lang="en-US" sz="1050" dirty="0"/>
                <a:t>when windows draw </a:t>
              </a:r>
              <a:r>
                <a:rPr lang="en-US" sz="1050" dirty="0" smtClean="0"/>
                <a:t>moisture </a:t>
              </a:r>
              <a:r>
                <a:rPr lang="en-US" sz="1050" dirty="0"/>
                <a:t>onto cold surfaces. The moisture itself isn’t the problem. The problem is when the moisture moves down into the window sills and any natural woodwork or even wall interiors get wet and create that mysterious musty odor.</a:t>
              </a:r>
            </a:p>
            <a:p>
              <a:r>
                <a:rPr lang="en-US" sz="1050" dirty="0"/>
                <a:t> </a:t>
              </a:r>
            </a:p>
          </p:txBody>
        </p:sp>
        <p:sp>
          <p:nvSpPr>
            <p:cNvPr id="23" name="Rounded Rectangle 22"/>
            <p:cNvSpPr/>
            <p:nvPr/>
          </p:nvSpPr>
          <p:spPr>
            <a:xfrm>
              <a:off x="482904" y="8054212"/>
              <a:ext cx="6948218" cy="1372539"/>
            </a:xfrm>
            <a:prstGeom prst="roundRect">
              <a:avLst/>
            </a:prstGeom>
            <a:solidFill>
              <a:schemeClr val="bg1"/>
            </a:soli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9943" y="1742387"/>
              <a:ext cx="3487082" cy="5230624"/>
            </a:xfrm>
            <a:prstGeom prst="rect">
              <a:avLst/>
            </a:prstGeom>
          </p:spPr>
        </p:pic>
      </p:grpSp>
    </p:spTree>
    <p:extLst>
      <p:ext uri="{BB962C8B-B14F-4D97-AF65-F5344CB8AC3E}">
        <p14:creationId xmlns:p14="http://schemas.microsoft.com/office/powerpoint/2010/main" val="2001100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0"/>
            <a:ext cx="7770676" cy="10058400"/>
            <a:chOff x="0" y="0"/>
            <a:chExt cx="7770676" cy="10058400"/>
          </a:xfrm>
        </p:grpSpPr>
        <p:sp>
          <p:nvSpPr>
            <p:cNvPr id="13" name="Rectangle 12"/>
            <p:cNvSpPr>
              <a:spLocks noChangeAspect="1"/>
            </p:cNvSpPr>
            <p:nvPr/>
          </p:nvSpPr>
          <p:spPr>
            <a:xfrm>
              <a:off x="0" y="0"/>
              <a:ext cx="7770676" cy="100584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773948" y="645228"/>
              <a:ext cx="6282171" cy="736406"/>
            </a:xfrm>
            <a:prstGeom prst="rect">
              <a:avLst/>
            </a:prstGeom>
            <a:solidFill>
              <a:srgbClr val="F2F2F2"/>
            </a:solidFill>
            <a:ln>
              <a:noFill/>
            </a:ln>
          </p:spPr>
        </p:pic>
        <p:cxnSp>
          <p:nvCxnSpPr>
            <p:cNvPr id="7" name="Straight Connector 6"/>
            <p:cNvCxnSpPr/>
            <p:nvPr/>
          </p:nvCxnSpPr>
          <p:spPr>
            <a:xfrm>
              <a:off x="471394" y="1512348"/>
              <a:ext cx="6887280"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8472" y="499636"/>
              <a:ext cx="6887280"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39405" y="9707398"/>
              <a:ext cx="6880199"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65000"/>
                    </a:schemeClr>
                  </a:solidFill>
                  <a:latin typeface="Arial Narrow"/>
                  <a:cs typeface="Arial Narrow"/>
                </a:rPr>
                <a:t>Short &amp; Simple • © 2016 Thinkshortcut Publishing, LLC • Created by MarketingZoo.com</a:t>
              </a:r>
              <a:endParaRPr lang="en-US" sz="900" dirty="0">
                <a:solidFill>
                  <a:schemeClr val="bg1">
                    <a:lumMod val="65000"/>
                  </a:schemeClr>
                </a:solidFill>
                <a:latin typeface="Arial Narrow"/>
                <a:cs typeface="Arial Narrow"/>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676119681"/>
                </p:ext>
              </p:extLst>
            </p:nvPr>
          </p:nvGraphicFramePr>
          <p:xfrm>
            <a:off x="998220" y="4416130"/>
            <a:ext cx="5833628" cy="137800"/>
          </p:xfrm>
          <a:graphic>
            <a:graphicData uri="http://schemas.openxmlformats.org/presentationml/2006/ole">
              <mc:AlternateContent xmlns:mc="http://schemas.openxmlformats.org/markup-compatibility/2006">
                <mc:Choice xmlns:v="urn:schemas-microsoft-com:vml" Requires="v">
                  <p:oleObj spid="_x0000_s1070" name="Document" r:id="rId5" imgW="5765800" imgH="177800" progId="Word.Document.12">
                    <p:embed/>
                  </p:oleObj>
                </mc:Choice>
                <mc:Fallback>
                  <p:oleObj name="Document" r:id="rId5" imgW="5765800" imgH="177800" progId="Word.Document.12">
                    <p:embed/>
                    <p:pic>
                      <p:nvPicPr>
                        <p:cNvPr id="0" name=""/>
                        <p:cNvPicPr/>
                        <p:nvPr/>
                      </p:nvPicPr>
                      <p:blipFill>
                        <a:blip r:embed="rId6"/>
                        <a:stretch>
                          <a:fillRect/>
                        </a:stretch>
                      </p:blipFill>
                      <p:spPr>
                        <a:xfrm>
                          <a:off x="998220" y="4416130"/>
                          <a:ext cx="5833628" cy="137800"/>
                        </a:xfrm>
                        <a:prstGeom prst="rect">
                          <a:avLst/>
                        </a:prstGeom>
                      </p:spPr>
                    </p:pic>
                  </p:oleObj>
                </mc:Fallback>
              </mc:AlternateContent>
            </a:graphicData>
          </a:graphic>
        </p:graphicFrame>
        <p:sp>
          <p:nvSpPr>
            <p:cNvPr id="25" name="Rectangle 24"/>
            <p:cNvSpPr/>
            <p:nvPr/>
          </p:nvSpPr>
          <p:spPr>
            <a:xfrm>
              <a:off x="3024797" y="5469276"/>
              <a:ext cx="4474656" cy="81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dirty="0">
                  <a:solidFill>
                    <a:schemeClr val="tx1"/>
                  </a:solidFill>
                </a:rPr>
                <a:t>Most people, after preparing food, quickly rinse and wipe off their cutting boards, leaving a teaming army of bacteria behind. Just like with countertops, a disinfectant cleaner is important. Even better? Have several cutting boards in your kitchen and after using one, put it in the dishwasher. Done. Clean. Healthy.</a:t>
              </a:r>
            </a:p>
            <a:p>
              <a:endParaRPr lang="en-US" sz="1000" b="1" dirty="0" smtClean="0">
                <a:solidFill>
                  <a:schemeClr val="tx1"/>
                </a:solidFill>
              </a:endParaRPr>
            </a:p>
            <a:p>
              <a:r>
                <a:rPr lang="en-US" sz="1000" b="1" dirty="0" smtClean="0">
                  <a:solidFill>
                    <a:schemeClr val="tx1"/>
                  </a:solidFill>
                </a:rPr>
                <a:t>Sinks</a:t>
              </a:r>
              <a:r>
                <a:rPr lang="en-US" sz="1000" dirty="0" smtClean="0">
                  <a:solidFill>
                    <a:schemeClr val="tx1"/>
                  </a:solidFill>
                </a:rPr>
                <a:t> </a:t>
              </a:r>
            </a:p>
            <a:p>
              <a:r>
                <a:rPr lang="en-US" sz="1000" dirty="0" smtClean="0">
                  <a:solidFill>
                    <a:schemeClr val="tx1"/>
                  </a:solidFill>
                </a:rPr>
                <a:t>Many </a:t>
              </a:r>
              <a:r>
                <a:rPr lang="en-US" sz="1000" dirty="0">
                  <a:solidFill>
                    <a:schemeClr val="tx1"/>
                  </a:solidFill>
                </a:rPr>
                <a:t>bacteria tests of kitchen sinks reveal a collection of E. coli. Why? Unless you are on vacation, your kitchen sink is always wet, which is what bacteria thrives on. Add food particles to the mix and the bacteria has a huge buffet to feast upon. Frequently spray the kitchen sink with disinfectant cleaner, give it time to work, and then rinse with hot water. Do this daily. Doesn’t take much time at all.</a:t>
              </a:r>
            </a:p>
            <a:p>
              <a:r>
                <a:rPr lang="en-US" sz="1000" dirty="0">
                  <a:solidFill>
                    <a:schemeClr val="tx1"/>
                  </a:solidFill>
                </a:rPr>
                <a:t> </a:t>
              </a:r>
            </a:p>
            <a:p>
              <a:r>
                <a:rPr lang="en-US" sz="1000" b="1" i="1" dirty="0">
                  <a:solidFill>
                    <a:schemeClr val="tx1"/>
                  </a:solidFill>
                </a:rPr>
                <a:t>Of course, when you want peace of mind and a healthy home, especially when you are too busy to do it yourself, call a pro. Your professional cleaning service knows how to clean it all. </a:t>
              </a:r>
            </a:p>
          </p:txBody>
        </p:sp>
        <p:sp>
          <p:nvSpPr>
            <p:cNvPr id="9" name="Rectangle 8"/>
            <p:cNvSpPr/>
            <p:nvPr/>
          </p:nvSpPr>
          <p:spPr>
            <a:xfrm>
              <a:off x="488723" y="1851641"/>
              <a:ext cx="2536074" cy="40047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t>Kitchen Health Hazards</a:t>
              </a:r>
              <a:r>
                <a:rPr lang="en-US" dirty="0"/>
                <a:t> </a:t>
              </a:r>
              <a:endParaRPr lang="en-US" sz="1050" b="1" dirty="0">
                <a:effectLst/>
                <a:ea typeface="ＭＳ 明朝"/>
                <a:cs typeface="Times New Roman"/>
              </a:endParaRPr>
            </a:p>
          </p:txBody>
        </p:sp>
        <p:sp>
          <p:nvSpPr>
            <p:cNvPr id="11" name="Text Box 3"/>
            <p:cNvSpPr txBox="1"/>
            <p:nvPr/>
          </p:nvSpPr>
          <p:spPr>
            <a:xfrm>
              <a:off x="388559" y="2363391"/>
              <a:ext cx="2687035" cy="5337292"/>
            </a:xfrm>
            <a:prstGeom prst="rect">
              <a:avLst/>
            </a:prstGeom>
            <a:solidFill>
              <a:srgbClr val="F2F2F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t>The surfaces in a kitchen that are considered health hazards are probably not at the top of your list of household concerns, but statistics show that a closer look at countertops, cutting boards and other food preparation areas where you slice and dice your way to your favorite meal is warranted.</a:t>
              </a:r>
            </a:p>
            <a:p>
              <a:r>
                <a:rPr lang="en-US" sz="1000" dirty="0"/>
                <a:t> </a:t>
              </a:r>
            </a:p>
            <a:p>
              <a:r>
                <a:rPr lang="en-US" sz="1000" dirty="0"/>
                <a:t>As stated by Dr. Charles </a:t>
              </a:r>
              <a:r>
                <a:rPr lang="en-US" sz="1000" dirty="0" err="1"/>
                <a:t>Gerba</a:t>
              </a:r>
              <a:r>
                <a:rPr lang="en-US" sz="1000" dirty="0"/>
                <a:t>, a noted microbiologist and professor: “In most cases, it’s safer to make a salad on a toilet seat than it is to make one on a cutting board</a:t>
              </a:r>
              <a:r>
                <a:rPr lang="en-US" sz="1000" dirty="0" smtClean="0"/>
                <a:t>.” Ick</a:t>
              </a:r>
              <a:r>
                <a:rPr lang="en-US" sz="1000" dirty="0"/>
                <a:t>. </a:t>
              </a:r>
            </a:p>
            <a:p>
              <a:r>
                <a:rPr lang="en-US" sz="1000" dirty="0"/>
                <a:t> </a:t>
              </a:r>
            </a:p>
            <a:p>
              <a:r>
                <a:rPr lang="en-US" sz="1000" dirty="0"/>
                <a:t>Let’s look at three common surfaces where there is food contact and what can be done to protect the health of yourself and your family.</a:t>
              </a:r>
            </a:p>
            <a:p>
              <a:r>
                <a:rPr lang="en-US" sz="1000" dirty="0"/>
                <a:t> </a:t>
              </a:r>
            </a:p>
            <a:p>
              <a:r>
                <a:rPr lang="en-US" sz="1000" b="1" dirty="0" smtClean="0"/>
                <a:t>Countertops</a:t>
              </a:r>
            </a:p>
            <a:p>
              <a:r>
                <a:rPr lang="en-US" sz="1000" dirty="0" smtClean="0"/>
                <a:t>We </a:t>
              </a:r>
              <a:r>
                <a:rPr lang="en-US" sz="1000" dirty="0"/>
                <a:t>take them for granted as the most common food preparation surface, and yet we often don’t pay enough attention to how clean they are. Especially close to the sink, where most food prep usually takes place. Make it a daily habit, and especially after preparing tasty meals that include meat such as chicken and pork, to use a disinfectant kitchen cleaner and paper towels. But don’t just spray and wipe. Spray the disinfectant cleaner </a:t>
              </a:r>
              <a:r>
                <a:rPr lang="en-US" sz="1000" i="1" dirty="0"/>
                <a:t>all over</a:t>
              </a:r>
              <a:r>
                <a:rPr lang="en-US" sz="1000" dirty="0"/>
                <a:t> the countertop and give it a few minutes to work, and then wipe it off. </a:t>
              </a:r>
            </a:p>
            <a:p>
              <a:r>
                <a:rPr lang="en-US" sz="1000" b="1" dirty="0"/>
                <a:t> </a:t>
              </a:r>
              <a:endParaRPr lang="en-US" sz="1000" dirty="0"/>
            </a:p>
            <a:p>
              <a:r>
                <a:rPr lang="en-US" sz="1000" b="1" dirty="0"/>
                <a:t>Cutting </a:t>
              </a:r>
              <a:r>
                <a:rPr lang="en-US" sz="1000" b="1" dirty="0" smtClean="0"/>
                <a:t>boards</a:t>
              </a:r>
            </a:p>
            <a:p>
              <a:r>
                <a:rPr lang="en-US" sz="1000" dirty="0" smtClean="0"/>
                <a:t>As </a:t>
              </a:r>
              <a:r>
                <a:rPr lang="en-US" sz="1000" dirty="0"/>
                <a:t>previously mentioned, cutting boards have been known to be so contaminated that toilet seats are considered to have less contamination. </a:t>
              </a:r>
              <a:r>
                <a:rPr lang="en-US" sz="1000" b="1" dirty="0"/>
                <a:t> </a:t>
              </a:r>
              <a:endParaRPr lang="en-US" sz="1000" dirty="0"/>
            </a:p>
          </p:txBody>
        </p:sp>
        <p:sp>
          <p:nvSpPr>
            <p:cNvPr id="23" name="Rounded Rectangle 22"/>
            <p:cNvSpPr/>
            <p:nvPr/>
          </p:nvSpPr>
          <p:spPr>
            <a:xfrm>
              <a:off x="471394" y="8043226"/>
              <a:ext cx="6894358" cy="1456547"/>
            </a:xfrm>
            <a:prstGeom prst="roundRect">
              <a:avLst/>
            </a:prstGeom>
            <a:solidFill>
              <a:schemeClr val="bg1"/>
            </a:soli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5594" y="1851641"/>
              <a:ext cx="4272481" cy="3581611"/>
            </a:xfrm>
            <a:prstGeom prst="rect">
              <a:avLst/>
            </a:prstGeom>
          </p:spPr>
        </p:pic>
      </p:grpSp>
    </p:spTree>
    <p:extLst>
      <p:ext uri="{BB962C8B-B14F-4D97-AF65-F5344CB8AC3E}">
        <p14:creationId xmlns:p14="http://schemas.microsoft.com/office/powerpoint/2010/main" val="106775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965</TotalTime>
  <Words>321</Words>
  <Application>Microsoft Macintosh PowerPoint</Application>
  <PresentationFormat>Custom</PresentationFormat>
  <Paragraphs>34</Paragraphs>
  <Slides>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 Narrow</vt:lpstr>
      <vt:lpstr>Calibri</vt:lpstr>
      <vt:lpstr>ＭＳ 明朝</vt:lpstr>
      <vt:lpstr>Times New Roman</vt:lpstr>
      <vt:lpstr>Arial</vt:lpstr>
      <vt:lpstr>Office Theme</vt:lpstr>
      <vt:lpstr>Document</vt:lpstr>
      <vt:lpstr>PowerPoint Presentation</vt:lpstr>
      <vt:lpstr>PowerPoint Presentation</vt:lpstr>
    </vt:vector>
  </TitlesOfParts>
  <Company>Marketing &amp; Creative Services (M&amp;CS)</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106</cp:revision>
  <cp:lastPrinted>2015-03-23T15:16:24Z</cp:lastPrinted>
  <dcterms:created xsi:type="dcterms:W3CDTF">2015-01-19T15:58:58Z</dcterms:created>
  <dcterms:modified xsi:type="dcterms:W3CDTF">2016-11-19T19:23:47Z</dcterms:modified>
</cp:coreProperties>
</file>