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4"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ECF9EF"/>
    <a:srgbClr val="C5ECC2"/>
    <a:srgbClr val="98D5F8"/>
    <a:srgbClr val="B9E2DF"/>
    <a:srgbClr val="B3D0AD"/>
    <a:srgbClr val="1C541A"/>
    <a:srgbClr val="48A6DD"/>
    <a:srgbClr val="BD6360"/>
    <a:srgbClr val="777425"/>
    <a:srgbClr val="5C5C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973"/>
    <p:restoredTop sz="94750"/>
  </p:normalViewPr>
  <p:slideViewPr>
    <p:cSldViewPr snapToGrid="0" snapToObjects="1">
      <p:cViewPr varScale="1">
        <p:scale>
          <a:sx n="133" d="100"/>
          <a:sy n="133" d="100"/>
        </p:scale>
        <p:origin x="648" y="200"/>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7/31/18</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dirty="0"/>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dirty="0"/>
          </a:p>
        </p:txBody>
      </p:sp>
    </p:spTree>
    <p:extLst>
      <p:ext uri="{BB962C8B-B14F-4D97-AF65-F5344CB8AC3E}">
        <p14:creationId xmlns:p14="http://schemas.microsoft.com/office/powerpoint/2010/main" val="105398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dirty="0"/>
          </a:p>
        </p:txBody>
      </p:sp>
    </p:spTree>
    <p:extLst>
      <p:ext uri="{BB962C8B-B14F-4D97-AF65-F5344CB8AC3E}">
        <p14:creationId xmlns:p14="http://schemas.microsoft.com/office/powerpoint/2010/main" val="57860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a:t>Click to edit Master title style</a:t>
            </a:r>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EEE66B-79AE-4047-8931-CC5FFEA766AC}" type="datetimeFigureOut">
              <a:rPr lang="en-US" smtClean="0"/>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7/31/18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EEE66B-79AE-4047-8931-CC5FFEA766AC}" type="datetimeFigureOut">
              <a:rPr lang="en-US" smtClean="0"/>
              <a:t>7/31/18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EEE66B-79AE-4047-8931-CC5FFEA766AC}" type="datetimeFigureOut">
              <a:rPr lang="en-US" smtClean="0"/>
              <a:t>7/31/18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EEE66B-79AE-4047-8931-CC5FFEA766AC}" type="datetimeFigureOut">
              <a:rPr lang="en-US" smtClean="0"/>
              <a:t>7/31/18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7/31/18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7/31/18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7/31/18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7/31/18</a:t>
            </a:fld>
            <a:endParaRPr lang="en-US" dirty="0"/>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dirty="0"/>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9009EB0-3098-CB4F-A823-463FB7A24B9D}"/>
              </a:ext>
            </a:extLst>
          </p:cNvPr>
          <p:cNvGrpSpPr/>
          <p:nvPr/>
        </p:nvGrpSpPr>
        <p:grpSpPr>
          <a:xfrm>
            <a:off x="-131354" y="-244918"/>
            <a:ext cx="7949045" cy="10303318"/>
            <a:chOff x="-131354" y="-244918"/>
            <a:chExt cx="7949045" cy="10303318"/>
          </a:xfrm>
        </p:grpSpPr>
        <p:sp>
          <p:nvSpPr>
            <p:cNvPr id="13" name="Rectangle 12"/>
            <p:cNvSpPr>
              <a:spLocks noChangeAspect="1"/>
            </p:cNvSpPr>
            <p:nvPr/>
          </p:nvSpPr>
          <p:spPr>
            <a:xfrm>
              <a:off x="-131354" y="-244918"/>
              <a:ext cx="7949045" cy="10303318"/>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407142" y="9800656"/>
              <a:ext cx="6880207" cy="134433"/>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2018 Thinkshortcut Publishing, LLC • Created by MarketingZoo.com</a:t>
              </a:r>
            </a:p>
          </p:txBody>
        </p:sp>
        <p:sp>
          <p:nvSpPr>
            <p:cNvPr id="25" name="Rectangle 24"/>
            <p:cNvSpPr/>
            <p:nvPr/>
          </p:nvSpPr>
          <p:spPr>
            <a:xfrm>
              <a:off x="2866095" y="5499888"/>
              <a:ext cx="4666883" cy="90347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200" dirty="0">
                  <a:solidFill>
                    <a:schemeClr val="tx1"/>
                  </a:solidFill>
                </a:rPr>
                <a:t>a look at your home and see what options they might offer.</a:t>
              </a:r>
            </a:p>
            <a:p>
              <a:endParaRPr lang="en-US" sz="1200" b="1" dirty="0">
                <a:solidFill>
                  <a:schemeClr val="tx1"/>
                </a:solidFill>
              </a:endParaRPr>
            </a:p>
            <a:p>
              <a:r>
                <a:rPr lang="en-US" sz="1200" b="1" dirty="0">
                  <a:solidFill>
                    <a:schemeClr val="tx1"/>
                  </a:solidFill>
                </a:rPr>
                <a:t>Inspect outside drainage</a:t>
              </a:r>
              <a:endParaRPr lang="en-US" sz="1200" dirty="0">
                <a:solidFill>
                  <a:schemeClr val="tx1"/>
                </a:solidFill>
              </a:endParaRPr>
            </a:p>
            <a:p>
              <a:r>
                <a:rPr lang="en-US" sz="1200" dirty="0">
                  <a:solidFill>
                    <a:schemeClr val="tx1"/>
                  </a:solidFill>
                </a:rPr>
                <a:t>One issue that is common is moisture building up on the outside of block walls, and this moisture can seep into the interior walls of those blocks, adding too much humidity in the basement. Ensure all ground water flows away from your home and doesn’t puddle up against the walls.</a:t>
              </a:r>
            </a:p>
            <a:p>
              <a:r>
                <a:rPr lang="en-US" sz="1200" dirty="0">
                  <a:solidFill>
                    <a:schemeClr val="tx1"/>
                  </a:solidFill>
                </a:rPr>
                <a:t> </a:t>
              </a:r>
            </a:p>
            <a:p>
              <a:r>
                <a:rPr lang="en-US" sz="1200" dirty="0">
                  <a:solidFill>
                    <a:schemeClr val="tx1"/>
                  </a:solidFill>
                </a:rPr>
                <a:t>This advice is for common issues. But if the worst happens, such as a broken pipe or water flooding into your home, now you are into a </a:t>
              </a:r>
              <a:r>
                <a:rPr lang="en-US" sz="1200" i="1" dirty="0">
                  <a:solidFill>
                    <a:schemeClr val="tx1"/>
                  </a:solidFill>
                </a:rPr>
                <a:t>serious</a:t>
              </a:r>
              <a:r>
                <a:rPr lang="en-US" sz="1200" dirty="0">
                  <a:solidFill>
                    <a:schemeClr val="tx1"/>
                  </a:solidFill>
                </a:rPr>
                <a:t> issue. Do the right thing and call your water damage restoration company today. </a:t>
              </a:r>
              <a:r>
                <a:rPr lang="en-US" sz="1200" i="1" dirty="0">
                  <a:solidFill>
                    <a:schemeClr val="tx1"/>
                  </a:solidFill>
                </a:rPr>
                <a:t>After all, it pays to call a pro!</a:t>
              </a:r>
              <a:endParaRPr lang="en-US" sz="1200" dirty="0">
                <a:solidFill>
                  <a:schemeClr val="tx1"/>
                </a:solidFill>
              </a:endParaRPr>
            </a:p>
          </p:txBody>
        </p:sp>
        <p:sp>
          <p:nvSpPr>
            <p:cNvPr id="9" name="Rectangle 8"/>
            <p:cNvSpPr/>
            <p:nvPr/>
          </p:nvSpPr>
          <p:spPr>
            <a:xfrm>
              <a:off x="171004" y="1565224"/>
              <a:ext cx="2643477" cy="561783"/>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b="1" dirty="0">
                  <a:solidFill>
                    <a:schemeClr val="tx1"/>
                  </a:solidFill>
                </a:rPr>
                <a:t>How to Avoid a Moldy Basement</a:t>
              </a:r>
              <a:r>
                <a:rPr lang="en-US" dirty="0">
                  <a:solidFill>
                    <a:schemeClr val="tx1"/>
                  </a:solidFill>
                </a:rPr>
                <a:t> </a:t>
              </a:r>
            </a:p>
          </p:txBody>
        </p:sp>
        <p:sp>
          <p:nvSpPr>
            <p:cNvPr id="11" name="Text Box 3"/>
            <p:cNvSpPr txBox="1"/>
            <p:nvPr/>
          </p:nvSpPr>
          <p:spPr>
            <a:xfrm>
              <a:off x="106739" y="2149209"/>
              <a:ext cx="2776999" cy="5927624"/>
            </a:xfrm>
            <a:prstGeom prst="rect">
              <a:avLst/>
            </a:prstGeom>
            <a:solidFill>
              <a:srgbClr val="F2F2F2"/>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dirty="0"/>
                <a:t>What can </a:t>
              </a:r>
              <a:r>
                <a:rPr lang="en-US" sz="1200" i="1" dirty="0"/>
                <a:t>you</a:t>
              </a:r>
              <a:r>
                <a:rPr lang="en-US" sz="1200" dirty="0"/>
                <a:t> do to avoid a moldy basement problem? There are several simple steps and procedures…</a:t>
              </a:r>
            </a:p>
            <a:p>
              <a:r>
                <a:rPr lang="en-US" sz="1200" dirty="0"/>
                <a:t> </a:t>
              </a:r>
            </a:p>
            <a:p>
              <a:r>
                <a:rPr lang="en-US" sz="1200" b="1" dirty="0"/>
                <a:t>Know your numbers</a:t>
              </a:r>
              <a:endParaRPr lang="en-US" sz="1200" dirty="0"/>
            </a:p>
            <a:p>
              <a:r>
                <a:rPr lang="en-US" sz="1200" dirty="0"/>
                <a:t>It’s important to understand humidity and monitor those moisture levels in your home. A simple hygrometer you can buy online or in a retail store gives you this information, as easy as a thermometer tells you the temperature.</a:t>
              </a:r>
            </a:p>
            <a:p>
              <a:r>
                <a:rPr lang="en-US" sz="1200" dirty="0"/>
                <a:t> </a:t>
              </a:r>
            </a:p>
            <a:p>
              <a:r>
                <a:rPr lang="en-US" sz="1200" b="1" dirty="0"/>
                <a:t>Use a dehumidifier</a:t>
              </a:r>
              <a:endParaRPr lang="en-US" sz="1200" dirty="0"/>
            </a:p>
            <a:p>
              <a:r>
                <a:rPr lang="en-US" sz="1200" dirty="0"/>
                <a:t>Basements are known to be humid and damp, even with no evident moisture intrusion issues. A dehumidifier can remove many pints of water from the air each day. You can choose one that you have to dump the water from on a schedule, or have it drain automatically into a floor drain or sump pump. You will be amazed how much water you can remove and keep mold at bay with a dehumidifier.</a:t>
              </a:r>
            </a:p>
            <a:p>
              <a:r>
                <a:rPr lang="en-US" sz="1200" dirty="0"/>
                <a:t> </a:t>
              </a:r>
            </a:p>
            <a:p>
              <a:r>
                <a:rPr lang="en-US" sz="1200" b="1" dirty="0"/>
                <a:t>Use exhaust fans</a:t>
              </a:r>
              <a:endParaRPr lang="en-US" sz="1200" dirty="0"/>
            </a:p>
            <a:p>
              <a:r>
                <a:rPr lang="en-US" sz="1200" dirty="0"/>
                <a:t>Simple fans can be installed that move moisture-laden air from the inside to the outside, like you would do with a bathroom exhaust fan. This might be a </a:t>
              </a:r>
              <a:r>
                <a:rPr lang="en-US" sz="1200" dirty="0">
                  <a:solidFill>
                    <a:schemeClr val="tx1"/>
                  </a:solidFill>
                </a:rPr>
                <a:t>chore for the pros, so have them take</a:t>
              </a:r>
              <a:r>
                <a:rPr lang="en-US" sz="1200" dirty="0"/>
                <a:t>  </a:t>
              </a:r>
            </a:p>
          </p:txBody>
        </p:sp>
        <p:sp>
          <p:nvSpPr>
            <p:cNvPr id="23" name="Rounded Rectangle 22"/>
            <p:cNvSpPr/>
            <p:nvPr/>
          </p:nvSpPr>
          <p:spPr>
            <a:xfrm>
              <a:off x="171004" y="8172096"/>
              <a:ext cx="7344331" cy="1432776"/>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29" y="120151"/>
              <a:ext cx="7772399" cy="1147075"/>
            </a:xfrm>
            <a:prstGeom prst="rect">
              <a:avLst/>
            </a:prstGeom>
          </p:spPr>
        </p:pic>
        <p:cxnSp>
          <p:nvCxnSpPr>
            <p:cNvPr id="15" name="Straight Connector 14"/>
            <p:cNvCxnSpPr/>
            <p:nvPr/>
          </p:nvCxnSpPr>
          <p:spPr>
            <a:xfrm>
              <a:off x="-27443" y="1219713"/>
              <a:ext cx="7772399" cy="0"/>
            </a:xfrm>
            <a:prstGeom prst="line">
              <a:avLst/>
            </a:prstGeom>
            <a:ln w="76200">
              <a:solidFill>
                <a:srgbClr val="B9E2D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25728" y="147300"/>
              <a:ext cx="7772399" cy="0"/>
            </a:xfrm>
            <a:prstGeom prst="line">
              <a:avLst/>
            </a:prstGeom>
            <a:ln w="76200">
              <a:solidFill>
                <a:srgbClr val="B9E2DF"/>
              </a:solidFill>
            </a:ln>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EEA442D1-A1FB-6E41-93C5-E68C315896F3}"/>
                </a:ext>
              </a:extLst>
            </p:cNvPr>
            <p:cNvPicPr>
              <a:picLocks noChangeAspect="1"/>
            </p:cNvPicPr>
            <p:nvPr/>
          </p:nvPicPr>
          <p:blipFill>
            <a:blip r:embed="rId4"/>
            <a:stretch>
              <a:fillRect/>
            </a:stretch>
          </p:blipFill>
          <p:spPr>
            <a:xfrm>
              <a:off x="2856294" y="1565224"/>
              <a:ext cx="4659041" cy="3905665"/>
            </a:xfrm>
            <a:prstGeom prst="rect">
              <a:avLst/>
            </a:prstGeom>
          </p:spPr>
        </p:pic>
      </p:grpSp>
    </p:spTree>
    <p:extLst>
      <p:ext uri="{BB962C8B-B14F-4D97-AF65-F5344CB8AC3E}">
        <p14:creationId xmlns:p14="http://schemas.microsoft.com/office/powerpoint/2010/main" val="1654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3399D10-7E68-7247-9AAC-AB8F854457B7}"/>
              </a:ext>
            </a:extLst>
          </p:cNvPr>
          <p:cNvGrpSpPr/>
          <p:nvPr/>
        </p:nvGrpSpPr>
        <p:grpSpPr>
          <a:xfrm>
            <a:off x="-259881" y="4077"/>
            <a:ext cx="8277726" cy="10250140"/>
            <a:chOff x="-259881" y="4077"/>
            <a:chExt cx="8277726" cy="10250140"/>
          </a:xfrm>
        </p:grpSpPr>
        <p:sp>
          <p:nvSpPr>
            <p:cNvPr id="13" name="Rectangle 12"/>
            <p:cNvSpPr>
              <a:spLocks noChangeAspect="1"/>
            </p:cNvSpPr>
            <p:nvPr/>
          </p:nvSpPr>
          <p:spPr>
            <a:xfrm>
              <a:off x="-259881" y="4077"/>
              <a:ext cx="8277726" cy="1025014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en-US" dirty="0"/>
            </a:p>
          </p:txBody>
        </p:sp>
        <p:sp>
          <p:nvSpPr>
            <p:cNvPr id="6" name="Rectangle 5"/>
            <p:cNvSpPr/>
            <p:nvPr/>
          </p:nvSpPr>
          <p:spPr>
            <a:xfrm>
              <a:off x="554344" y="9713512"/>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2018 Thinkshortcut Publishing, LLC • Created by MarketingZoo.com</a:t>
              </a:r>
            </a:p>
          </p:txBody>
        </p:sp>
        <p:sp>
          <p:nvSpPr>
            <p:cNvPr id="25" name="Rectangle 24"/>
            <p:cNvSpPr/>
            <p:nvPr/>
          </p:nvSpPr>
          <p:spPr>
            <a:xfrm>
              <a:off x="3132887" y="5530151"/>
              <a:ext cx="4397966"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200" b="1" dirty="0">
                  <a:solidFill>
                    <a:schemeClr val="tx1"/>
                  </a:solidFill>
                </a:rPr>
                <a:t>Apply product — and clean!</a:t>
              </a:r>
              <a:endParaRPr lang="en-US" sz="1200" dirty="0">
                <a:solidFill>
                  <a:schemeClr val="tx1"/>
                </a:solidFill>
              </a:endParaRPr>
            </a:p>
            <a:p>
              <a:r>
                <a:rPr lang="en-US" sz="1200" dirty="0">
                  <a:solidFill>
                    <a:schemeClr val="tx1"/>
                  </a:solidFill>
                </a:rPr>
                <a:t>The final step is to clean up all remaining residues from the surface. Always pretest colors and fabrics before adding cleaning products, although most surfaces are fairly durable and can handle mild cleaning agents. Get some ideas for the best products from your local carpet cleaning company. Control the amount applied with a flip-top bottle or adding the product to a white, absorbent paper or cloth towel. Work into the area and clean away the contamination. If you remove it when fresh, there should be no residual issues.</a:t>
              </a:r>
            </a:p>
            <a:p>
              <a:r>
                <a:rPr lang="en-US" sz="1200" dirty="0">
                  <a:solidFill>
                    <a:schemeClr val="tx1"/>
                  </a:solidFill>
                </a:rPr>
                <a:t> </a:t>
              </a:r>
            </a:p>
            <a:p>
              <a:r>
                <a:rPr lang="en-US" sz="1200" dirty="0">
                  <a:solidFill>
                    <a:schemeClr val="tx1"/>
                  </a:solidFill>
                </a:rPr>
                <a:t>Sounds easy, right? It’s not always </a:t>
              </a:r>
              <a:r>
                <a:rPr lang="en-US" sz="1200" i="1" dirty="0">
                  <a:solidFill>
                    <a:schemeClr val="tx1"/>
                  </a:solidFill>
                </a:rPr>
                <a:t>this</a:t>
              </a:r>
              <a:r>
                <a:rPr lang="en-US" sz="1200" dirty="0">
                  <a:solidFill>
                    <a:schemeClr val="tx1"/>
                  </a:solidFill>
                </a:rPr>
                <a:t> easy. When you have difficult cleaning challenges, do the right thing. Call your professional cleaning company</a:t>
              </a:r>
              <a:r>
                <a:rPr lang="en-US" sz="1200" i="1" dirty="0">
                  <a:solidFill>
                    <a:schemeClr val="tx1"/>
                  </a:solidFill>
                </a:rPr>
                <a:t>. After all, it pays to call a pro!</a:t>
              </a:r>
              <a:endParaRPr lang="en-US" sz="1200" dirty="0">
                <a:solidFill>
                  <a:schemeClr val="tx1"/>
                </a:solidFill>
              </a:endParaRPr>
            </a:p>
          </p:txBody>
        </p:sp>
        <p:sp>
          <p:nvSpPr>
            <p:cNvPr id="9" name="Rectangle 8"/>
            <p:cNvSpPr/>
            <p:nvPr/>
          </p:nvSpPr>
          <p:spPr>
            <a:xfrm>
              <a:off x="194668" y="1561786"/>
              <a:ext cx="2866755" cy="404481"/>
            </a:xfrm>
            <a:prstGeom prst="rect">
              <a:avLst/>
            </a:prstGeom>
            <a:solidFill>
              <a:srgbClr val="ECF9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b="1" dirty="0">
                  <a:solidFill>
                    <a:schemeClr val="tx1"/>
                  </a:solidFill>
                </a:rPr>
                <a:t> Cleaning Up ‘Accidents’</a:t>
              </a:r>
              <a:endParaRPr lang="en-US" dirty="0">
                <a:solidFill>
                  <a:schemeClr val="tx1"/>
                </a:solidFill>
              </a:endParaRPr>
            </a:p>
            <a:p>
              <a:endParaRPr lang="en-US" dirty="0">
                <a:solidFill>
                  <a:schemeClr val="tx1"/>
                </a:solidFill>
              </a:endParaRPr>
            </a:p>
          </p:txBody>
        </p:sp>
        <p:sp>
          <p:nvSpPr>
            <p:cNvPr id="11" name="Text Box 3"/>
            <p:cNvSpPr txBox="1"/>
            <p:nvPr/>
          </p:nvSpPr>
          <p:spPr>
            <a:xfrm>
              <a:off x="123203" y="2070202"/>
              <a:ext cx="3009684" cy="5337292"/>
            </a:xfrm>
            <a:prstGeom prst="rect">
              <a:avLst/>
            </a:prstGeom>
            <a:solidFill>
              <a:srgbClr val="F2F2F2"/>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dirty="0"/>
                <a:t> With owning a pet comes responsibilities. Some obligatory, such as taking them to the vet for annual checkups. Others more of a necessity, such as cleaning up after they make a mess, from turning over the food dish to the previously mentioned hacking or barfing — or other issues that create a smelly, visible mess that must be dealt with.</a:t>
              </a:r>
            </a:p>
            <a:p>
              <a:r>
                <a:rPr lang="en-US" sz="1200" dirty="0"/>
                <a:t> </a:t>
              </a:r>
            </a:p>
            <a:p>
              <a:r>
                <a:rPr lang="en-US" sz="1200" dirty="0"/>
                <a:t>Pet accidents. They happen to every pet owner. And are they really “accidents” — as if the pet didn’t </a:t>
              </a:r>
              <a:r>
                <a:rPr lang="en-US" sz="1200" i="1" dirty="0"/>
                <a:t>really</a:t>
              </a:r>
              <a:r>
                <a:rPr lang="en-US" sz="1200" dirty="0"/>
                <a:t> mean to do it? That’s another story entirely. Here are a few basic steps to consider when cleaning up “accidents”.</a:t>
              </a:r>
            </a:p>
            <a:p>
              <a:r>
                <a:rPr lang="en-US" sz="1200" dirty="0"/>
                <a:t> </a:t>
              </a:r>
            </a:p>
            <a:p>
              <a:r>
                <a:rPr lang="en-US" sz="1200" b="1" dirty="0"/>
                <a:t>Scrape or wipe it up — all of it</a:t>
              </a:r>
              <a:endParaRPr lang="en-US" sz="1200" dirty="0"/>
            </a:p>
            <a:p>
              <a:r>
                <a:rPr lang="en-US" sz="1200" dirty="0"/>
                <a:t>No matter the mess, whether tossed up tidbits from the food bowl to a hacked-up hairball to urine or feces in the carpet, the first order of business is to clean up excess residue. There’s no point to applying cleaning product or deodorizer to substance that you can remove with a few paper towels. </a:t>
              </a:r>
            </a:p>
            <a:p>
              <a:r>
                <a:rPr lang="en-US" sz="1200" dirty="0"/>
                <a:t> </a:t>
              </a:r>
            </a:p>
            <a:p>
              <a:r>
                <a:rPr lang="en-US" sz="1200" b="1" dirty="0"/>
                <a:t>Blot and blot… and blot some more</a:t>
              </a:r>
              <a:endParaRPr lang="en-US" sz="1200" dirty="0"/>
            </a:p>
            <a:p>
              <a:r>
                <a:rPr lang="en-US" sz="1200" dirty="0"/>
                <a:t>Now is the time to get as much moisture (gross!) out of the carpet or off the flooring material, or even off furniture. Using white, absorbent paper or cloth towels, push down on the affected area. Do not scrub. Absorb as much contamination as you can.</a:t>
              </a:r>
            </a:p>
            <a:p>
              <a:r>
                <a:rPr lang="en-US" sz="1200" dirty="0"/>
                <a:t> </a:t>
              </a:r>
            </a:p>
          </p:txBody>
        </p:sp>
        <p:sp>
          <p:nvSpPr>
            <p:cNvPr id="23" name="Rounded Rectangle 22"/>
            <p:cNvSpPr/>
            <p:nvPr/>
          </p:nvSpPr>
          <p:spPr>
            <a:xfrm>
              <a:off x="188662" y="8168279"/>
              <a:ext cx="7342191" cy="1368386"/>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909" y="189608"/>
              <a:ext cx="7969827" cy="1119808"/>
            </a:xfrm>
            <a:prstGeom prst="rect">
              <a:avLst/>
            </a:prstGeom>
          </p:spPr>
        </p:pic>
        <p:cxnSp>
          <p:nvCxnSpPr>
            <p:cNvPr id="18" name="Straight Connector 17"/>
            <p:cNvCxnSpPr>
              <a:cxnSpLocks/>
            </p:cNvCxnSpPr>
            <p:nvPr/>
          </p:nvCxnSpPr>
          <p:spPr>
            <a:xfrm>
              <a:off x="-103909" y="1309416"/>
              <a:ext cx="7969827" cy="0"/>
            </a:xfrm>
            <a:prstGeom prst="line">
              <a:avLst/>
            </a:prstGeom>
            <a:ln w="76200">
              <a:solidFill>
                <a:srgbClr val="ECF9EF"/>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cxnSpLocks/>
            </p:cNvCxnSpPr>
            <p:nvPr/>
          </p:nvCxnSpPr>
          <p:spPr>
            <a:xfrm>
              <a:off x="-103909" y="189608"/>
              <a:ext cx="7969827" cy="0"/>
            </a:xfrm>
            <a:prstGeom prst="line">
              <a:avLst/>
            </a:prstGeom>
            <a:ln w="76200">
              <a:solidFill>
                <a:srgbClr val="ECF9EF"/>
              </a:solidFill>
            </a:ln>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23F6D491-829D-B34C-9B1F-775EE1925B6F}"/>
                </a:ext>
              </a:extLst>
            </p:cNvPr>
            <p:cNvPicPr>
              <a:picLocks noChangeAspect="1"/>
            </p:cNvPicPr>
            <p:nvPr/>
          </p:nvPicPr>
          <p:blipFill>
            <a:blip r:embed="rId4"/>
            <a:stretch>
              <a:fillRect/>
            </a:stretch>
          </p:blipFill>
          <p:spPr>
            <a:xfrm>
              <a:off x="3132887" y="1561786"/>
              <a:ext cx="4462884" cy="3741226"/>
            </a:xfrm>
            <a:prstGeom prst="rect">
              <a:avLst/>
            </a:prstGeom>
          </p:spPr>
        </p:pic>
      </p:grpSp>
    </p:spTree>
    <p:extLst>
      <p:ext uri="{BB962C8B-B14F-4D97-AF65-F5344CB8AC3E}">
        <p14:creationId xmlns:p14="http://schemas.microsoft.com/office/powerpoint/2010/main" val="1477986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1552</TotalTime>
  <Words>238</Words>
  <Application>Microsoft Macintosh PowerPoint</Application>
  <PresentationFormat>Custom</PresentationFormat>
  <Paragraphs>36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Marketing &amp; Creative Services (M&amp;CS)</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175</cp:revision>
  <cp:lastPrinted>2015-03-23T15:16:24Z</cp:lastPrinted>
  <dcterms:created xsi:type="dcterms:W3CDTF">2015-01-19T15:58:58Z</dcterms:created>
  <dcterms:modified xsi:type="dcterms:W3CDTF">2018-07-31T17:25:05Z</dcterms:modified>
</cp:coreProperties>
</file>