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docx" ContentType="application/vnd.openxmlformats-officedocument.wordprocessingml.documen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61" r:id="rId2"/>
  </p:sldIdLst>
  <p:sldSz cx="7772400" cy="10972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56">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EF2FF"/>
    <a:srgbClr val="66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00"/>
    <p:restoredTop sz="94694"/>
  </p:normalViewPr>
  <p:slideViewPr>
    <p:cSldViewPr snapToGrid="0" snapToObjects="1">
      <p:cViewPr>
        <p:scale>
          <a:sx n="107" d="100"/>
          <a:sy n="107" d="100"/>
        </p:scale>
        <p:origin x="1920" y="16"/>
      </p:cViewPr>
      <p:guideLst>
        <p:guide orient="horz" pos="3456"/>
        <p:guide pos="24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31B15C-4C98-9043-A691-2F48E65B3D05}" type="datetimeFigureOut">
              <a:rPr lang="en-US" smtClean="0"/>
              <a:t>10/5/15</a:t>
            </a:fld>
            <a:endParaRPr lang="en-US"/>
          </a:p>
        </p:txBody>
      </p:sp>
      <p:sp>
        <p:nvSpPr>
          <p:cNvPr id="4" name="Slide Image Placeholder 3"/>
          <p:cNvSpPr>
            <a:spLocks noGrp="1" noRot="1" noChangeAspect="1"/>
          </p:cNvSpPr>
          <p:nvPr>
            <p:ph type="sldImg" idx="2"/>
          </p:nvPr>
        </p:nvSpPr>
        <p:spPr>
          <a:xfrm>
            <a:off x="2214563" y="685800"/>
            <a:ext cx="242887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9A048C-0343-114A-AB15-710100B91DF4}" type="slidenum">
              <a:rPr lang="en-US" smtClean="0"/>
              <a:t>‹#›</a:t>
            </a:fld>
            <a:endParaRPr lang="en-US"/>
          </a:p>
        </p:txBody>
      </p:sp>
    </p:spTree>
    <p:extLst>
      <p:ext uri="{BB962C8B-B14F-4D97-AF65-F5344CB8AC3E}">
        <p14:creationId xmlns:p14="http://schemas.microsoft.com/office/powerpoint/2010/main" val="14674512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14563" y="685800"/>
            <a:ext cx="242887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9A048C-0343-114A-AB15-710100B91DF4}" type="slidenum">
              <a:rPr lang="en-US" smtClean="0"/>
              <a:t>1</a:t>
            </a:fld>
            <a:endParaRPr lang="en-US"/>
          </a:p>
        </p:txBody>
      </p:sp>
    </p:spTree>
    <p:extLst>
      <p:ext uri="{BB962C8B-B14F-4D97-AF65-F5344CB8AC3E}">
        <p14:creationId xmlns:p14="http://schemas.microsoft.com/office/powerpoint/2010/main" val="1998898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1" y="3408683"/>
            <a:ext cx="6606540" cy="2352040"/>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6217920"/>
            <a:ext cx="5440681" cy="280416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10/5/15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2794265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10/5/15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411179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33607" y="645160"/>
            <a:ext cx="1468120" cy="1373124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6550" y="645160"/>
            <a:ext cx="4277519" cy="1373124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10/5/15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1320277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EEE66B-79AE-4047-8931-CC5FFEA766AC}" type="datetimeFigureOut">
              <a:rPr lang="en-US" smtClean="0"/>
              <a:t>10/5/15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2409011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7051041"/>
            <a:ext cx="6606540" cy="217932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650742"/>
            <a:ext cx="6606540" cy="240029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EEE66B-79AE-4047-8931-CC5FFEA766AC}" type="datetimeFigureOut">
              <a:rPr lang="en-US" smtClean="0"/>
              <a:t>10/5/15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1711708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6553" y="3754120"/>
            <a:ext cx="2872820" cy="106222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28909" y="3754120"/>
            <a:ext cx="2872819" cy="106222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EEE66B-79AE-4047-8931-CC5FFEA766AC}" type="datetimeFigureOut">
              <a:rPr lang="en-US" smtClean="0"/>
              <a:t>10/5/15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983772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1" y="439420"/>
            <a:ext cx="6995161" cy="1828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456181"/>
            <a:ext cx="3434159" cy="102362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0" y="3479801"/>
            <a:ext cx="3434159" cy="63220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456181"/>
            <a:ext cx="3435508" cy="102362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272" y="3479801"/>
            <a:ext cx="3435508" cy="63220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EEE66B-79AE-4047-8931-CC5FFEA766AC}" type="datetimeFigureOut">
              <a:rPr lang="en-US" smtClean="0"/>
              <a:t>10/5/15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3955321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EEE66B-79AE-4047-8931-CC5FFEA766AC}" type="datetimeFigureOut">
              <a:rPr lang="en-US" smtClean="0"/>
              <a:t>10/5/15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1378352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EEE66B-79AE-4047-8931-CC5FFEA766AC}" type="datetimeFigureOut">
              <a:rPr lang="en-US" smtClean="0"/>
              <a:t>10/5/15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72235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36880"/>
            <a:ext cx="2557066" cy="185928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798" y="436881"/>
            <a:ext cx="4344987" cy="936498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1" y="2296161"/>
            <a:ext cx="2557066" cy="750570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EEE66B-79AE-4047-8931-CC5FFEA766AC}" type="datetimeFigureOut">
              <a:rPr lang="en-US" smtClean="0"/>
              <a:t>10/5/15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120584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9" y="7680961"/>
            <a:ext cx="4663440" cy="90678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3449" y="980440"/>
            <a:ext cx="4663440" cy="65836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9" y="8587742"/>
            <a:ext cx="4663440" cy="128777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EEE66B-79AE-4047-8931-CC5FFEA766AC}" type="datetimeFigureOut">
              <a:rPr lang="en-US" smtClean="0"/>
              <a:t>10/5/15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2A7B9C-A6B0-7C43-9BAC-D111DA0D356C}" type="slidenum">
              <a:rPr lang="en-US" smtClean="0"/>
              <a:t>‹#›</a:t>
            </a:fld>
            <a:endParaRPr lang="en-US"/>
          </a:p>
        </p:txBody>
      </p:sp>
    </p:spTree>
    <p:extLst>
      <p:ext uri="{BB962C8B-B14F-4D97-AF65-F5344CB8AC3E}">
        <p14:creationId xmlns:p14="http://schemas.microsoft.com/office/powerpoint/2010/main" val="24108550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accent3">
                <a:lumMod val="20000"/>
                <a:lumOff val="8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1" y="439420"/>
            <a:ext cx="6995161" cy="18288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1" y="2560324"/>
            <a:ext cx="6995161" cy="724154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10170163"/>
            <a:ext cx="1813560" cy="584200"/>
          </a:xfrm>
          <a:prstGeom prst="rect">
            <a:avLst/>
          </a:prstGeom>
        </p:spPr>
        <p:txBody>
          <a:bodyPr vert="horz" lIns="91440" tIns="45720" rIns="91440" bIns="45720" rtlCol="0" anchor="ctr"/>
          <a:lstStyle>
            <a:lvl1pPr algn="l">
              <a:defRPr sz="1200">
                <a:solidFill>
                  <a:schemeClr val="tx1">
                    <a:tint val="75000"/>
                  </a:schemeClr>
                </a:solidFill>
              </a:defRPr>
            </a:lvl1pPr>
          </a:lstStyle>
          <a:p>
            <a:fld id="{11EEE66B-79AE-4047-8931-CC5FFEA766AC}" type="datetimeFigureOut">
              <a:rPr lang="en-US" smtClean="0"/>
              <a:t>10/5/15</a:t>
            </a:fld>
            <a:endParaRPr lang="en-US"/>
          </a:p>
        </p:txBody>
      </p:sp>
      <p:sp>
        <p:nvSpPr>
          <p:cNvPr id="5" name="Footer Placeholder 4"/>
          <p:cNvSpPr>
            <a:spLocks noGrp="1"/>
          </p:cNvSpPr>
          <p:nvPr>
            <p:ph type="ftr" sz="quarter" idx="3"/>
          </p:nvPr>
        </p:nvSpPr>
        <p:spPr>
          <a:xfrm>
            <a:off x="2655572" y="10170163"/>
            <a:ext cx="2461260" cy="5842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10170163"/>
            <a:ext cx="1813560" cy="584200"/>
          </a:xfrm>
          <a:prstGeom prst="rect">
            <a:avLst/>
          </a:prstGeom>
        </p:spPr>
        <p:txBody>
          <a:bodyPr vert="horz" lIns="91440" tIns="45720" rIns="91440" bIns="45720" rtlCol="0" anchor="ctr"/>
          <a:lstStyle>
            <a:lvl1pPr algn="r">
              <a:defRPr sz="1200">
                <a:solidFill>
                  <a:schemeClr val="tx1">
                    <a:tint val="75000"/>
                  </a:schemeClr>
                </a:solidFill>
              </a:defRPr>
            </a:lvl1pPr>
          </a:lstStyle>
          <a:p>
            <a:fld id="{6B2A7B9C-A6B0-7C43-9BAC-D111DA0D356C}" type="slidenum">
              <a:rPr lang="en-US" smtClean="0"/>
              <a:t>‹#›</a:t>
            </a:fld>
            <a:endParaRPr lang="en-US"/>
          </a:p>
        </p:txBody>
      </p:sp>
    </p:spTree>
    <p:extLst>
      <p:ext uri="{BB962C8B-B14F-4D97-AF65-F5344CB8AC3E}">
        <p14:creationId xmlns:p14="http://schemas.microsoft.com/office/powerpoint/2010/main" val="2600953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2.PNG"/><Relationship Id="rId5" Type="http://schemas.openxmlformats.org/officeDocument/2006/relationships/package" Target="../embeddings/Microsoft_Word_Document1.docx"/><Relationship Id="rId6" Type="http://schemas.openxmlformats.org/officeDocument/2006/relationships/image" Target="../media/image1.emf"/><Relationship Id="rId7" Type="http://schemas.openxmlformats.org/officeDocument/2006/relationships/image" Target="../media/image3.png"/><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grpSp>
        <p:nvGrpSpPr>
          <p:cNvPr id="2" name="Group 1"/>
          <p:cNvGrpSpPr/>
          <p:nvPr/>
        </p:nvGrpSpPr>
        <p:grpSpPr>
          <a:xfrm>
            <a:off x="-101600" y="0"/>
            <a:ext cx="7874000" cy="10972800"/>
            <a:chOff x="-101600" y="0"/>
            <a:chExt cx="7874000" cy="10972800"/>
          </a:xfrm>
        </p:grpSpPr>
        <p:grpSp>
          <p:nvGrpSpPr>
            <p:cNvPr id="3" name="Group 2"/>
            <p:cNvGrpSpPr/>
            <p:nvPr/>
          </p:nvGrpSpPr>
          <p:grpSpPr>
            <a:xfrm>
              <a:off x="-101600" y="0"/>
              <a:ext cx="7874000" cy="10972800"/>
              <a:chOff x="-101600" y="0"/>
              <a:chExt cx="7874000" cy="10972800"/>
            </a:xfrm>
            <a:solidFill>
              <a:srgbClr val="F2F2F2"/>
            </a:solidFill>
          </p:grpSpPr>
          <p:sp>
            <p:nvSpPr>
              <p:cNvPr id="13" name="Rectangle 12"/>
              <p:cNvSpPr/>
              <p:nvPr/>
            </p:nvSpPr>
            <p:spPr>
              <a:xfrm>
                <a:off x="-101600" y="0"/>
                <a:ext cx="7874000" cy="10972800"/>
              </a:xfrm>
              <a:prstGeom prst="rect">
                <a:avLst/>
              </a:prstGeom>
              <a:grp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66FFCC"/>
                  </a:solidFill>
                </a:endParaRPr>
              </a:p>
            </p:txBody>
          </p:sp>
          <p:sp>
            <p:nvSpPr>
              <p:cNvPr id="23" name="Rounded Rectangle 22"/>
              <p:cNvSpPr/>
              <p:nvPr/>
            </p:nvSpPr>
            <p:spPr>
              <a:xfrm>
                <a:off x="414887" y="9273332"/>
                <a:ext cx="6968472" cy="1190780"/>
              </a:xfrm>
              <a:prstGeom prst="roundRect">
                <a:avLst/>
              </a:prstGeom>
              <a:solidFill>
                <a:schemeClr val="bg1"/>
              </a:solidFill>
              <a:ln w="3175" cmpd="sng">
                <a:solidFill>
                  <a:schemeClr val="bg1">
                    <a:lumMod val="6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p:cNvPicPr/>
              <p:nvPr/>
            </p:nvPicPr>
            <p:blipFill>
              <a:blip r:embed="rId4">
                <a:extLst>
                  <a:ext uri="{28A0092B-C50C-407E-A947-70E740481C1C}">
                    <a14:useLocalDpi xmlns:a14="http://schemas.microsoft.com/office/drawing/2010/main" val="0"/>
                  </a:ext>
                </a:extLst>
              </a:blip>
              <a:stretch>
                <a:fillRect/>
              </a:stretch>
            </p:blipFill>
            <p:spPr bwMode="auto">
              <a:xfrm>
                <a:off x="652549" y="768501"/>
                <a:ext cx="6365703" cy="877081"/>
              </a:xfrm>
              <a:prstGeom prst="rect">
                <a:avLst/>
              </a:prstGeom>
              <a:grpFill/>
              <a:ln>
                <a:noFill/>
              </a:ln>
            </p:spPr>
          </p:pic>
          <p:cxnSp>
            <p:nvCxnSpPr>
              <p:cNvPr id="7" name="Straight Connector 6"/>
              <p:cNvCxnSpPr/>
              <p:nvPr/>
            </p:nvCxnSpPr>
            <p:spPr>
              <a:xfrm>
                <a:off x="345973" y="1801266"/>
                <a:ext cx="6978858" cy="0"/>
              </a:xfrm>
              <a:prstGeom prst="line">
                <a:avLst/>
              </a:prstGeom>
              <a:grpFill/>
              <a:ln w="57150" cmpd="sng">
                <a:solidFill>
                  <a:srgbClr val="C3D69B"/>
                </a:solidFill>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353146" y="595097"/>
                <a:ext cx="6978858" cy="0"/>
              </a:xfrm>
              <a:prstGeom prst="line">
                <a:avLst/>
              </a:prstGeom>
              <a:grpFill/>
              <a:ln w="57150" cmpd="sng">
                <a:solidFill>
                  <a:srgbClr val="C3D69B"/>
                </a:solidFill>
              </a:ln>
            </p:spPr>
            <p:style>
              <a:lnRef idx="2">
                <a:schemeClr val="accent1"/>
              </a:lnRef>
              <a:fillRef idx="0">
                <a:schemeClr val="accent1"/>
              </a:fillRef>
              <a:effectRef idx="1">
                <a:schemeClr val="accent1"/>
              </a:effectRef>
              <a:fontRef idx="minor">
                <a:schemeClr val="tx1"/>
              </a:fontRef>
            </p:style>
          </p:cxnSp>
          <p:sp>
            <p:nvSpPr>
              <p:cNvPr id="6" name="Rectangle 5"/>
              <p:cNvSpPr/>
              <p:nvPr/>
            </p:nvSpPr>
            <p:spPr>
              <a:xfrm>
                <a:off x="411676" y="10576654"/>
                <a:ext cx="6971683" cy="156308"/>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000" dirty="0" smtClean="0">
                    <a:solidFill>
                      <a:srgbClr val="31859C"/>
                    </a:solidFill>
                    <a:latin typeface="Arial Narrow"/>
                    <a:cs typeface="Arial Narrow"/>
                  </a:rPr>
                  <a:t>Short &amp; Simple • © 2015 Thinkshortcut Publishing, LLC • Created by MarketingZoo.com</a:t>
                </a:r>
                <a:endParaRPr lang="en-US" sz="1000" dirty="0">
                  <a:solidFill>
                    <a:srgbClr val="31859C"/>
                  </a:solidFill>
                  <a:latin typeface="Arial Narrow"/>
                  <a:cs typeface="Arial Narrow"/>
                </a:endParaRPr>
              </a:p>
            </p:txBody>
          </p:sp>
          <p:graphicFrame>
            <p:nvGraphicFramePr>
              <p:cNvPr id="17" name="Object 16"/>
              <p:cNvGraphicFramePr>
                <a:graphicFrameLocks noChangeAspect="1"/>
              </p:cNvGraphicFramePr>
              <p:nvPr>
                <p:extLst>
                  <p:ext uri="{D42A27DB-BD31-4B8C-83A1-F6EECF244321}">
                    <p14:modId xmlns:p14="http://schemas.microsoft.com/office/powerpoint/2010/main" val="1332127522"/>
                  </p:ext>
                </p:extLst>
              </p:nvPr>
            </p:nvGraphicFramePr>
            <p:xfrm>
              <a:off x="879803" y="5259754"/>
              <a:ext cx="5911196" cy="164123"/>
            </p:xfrm>
            <a:graphic>
              <a:graphicData uri="http://schemas.openxmlformats.org/presentationml/2006/ole">
                <mc:AlternateContent xmlns:mc="http://schemas.openxmlformats.org/markup-compatibility/2006">
                  <mc:Choice xmlns:v="urn:schemas-microsoft-com:vml" Requires="v">
                    <p:oleObj spid="_x0000_s2061" name="Document" r:id="rId5" imgW="5765800" imgH="177800" progId="Word.Document.12">
                      <p:embed/>
                    </p:oleObj>
                  </mc:Choice>
                  <mc:Fallback>
                    <p:oleObj name="Document" r:id="rId5" imgW="5765800" imgH="177800" progId="Word.Document.12">
                      <p:embed/>
                      <p:pic>
                        <p:nvPicPr>
                          <p:cNvPr id="0" name=""/>
                          <p:cNvPicPr/>
                          <p:nvPr/>
                        </p:nvPicPr>
                        <p:blipFill>
                          <a:blip r:embed="rId6"/>
                          <a:stretch>
                            <a:fillRect/>
                          </a:stretch>
                        </p:blipFill>
                        <p:spPr>
                          <a:xfrm>
                            <a:off x="879803" y="5259754"/>
                            <a:ext cx="5911196" cy="164123"/>
                          </a:xfrm>
                          <a:prstGeom prst="rect">
                            <a:avLst/>
                          </a:prstGeom>
                        </p:spPr>
                      </p:pic>
                    </p:oleObj>
                  </mc:Fallback>
                </mc:AlternateContent>
              </a:graphicData>
            </a:graphic>
          </p:graphicFrame>
          <p:sp>
            <p:nvSpPr>
              <p:cNvPr id="25" name="Rectangle 24"/>
              <p:cNvSpPr/>
              <p:nvPr/>
            </p:nvSpPr>
            <p:spPr>
              <a:xfrm>
                <a:off x="3632366" y="8103019"/>
                <a:ext cx="3939826" cy="975464"/>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tlCol="0" anchor="t"/>
              <a:lstStyle/>
              <a:p>
                <a:pPr algn="ctr"/>
                <a:r>
                  <a:rPr lang="en-US" sz="1400" b="1" dirty="0" smtClean="0">
                    <a:solidFill>
                      <a:schemeClr val="tx1"/>
                    </a:solidFill>
                  </a:rPr>
                  <a:t>“No </a:t>
                </a:r>
                <a:r>
                  <a:rPr lang="en-US" sz="1400" b="1" dirty="0">
                    <a:solidFill>
                      <a:schemeClr val="tx1"/>
                    </a:solidFill>
                  </a:rPr>
                  <a:t>matter what you do, occasionally water, wind and ice can damage your home. Do the right thing: Call your disaster restoration </a:t>
                </a:r>
                <a:r>
                  <a:rPr lang="en-US" sz="1400" b="1" dirty="0" smtClean="0">
                    <a:solidFill>
                      <a:schemeClr val="tx1"/>
                    </a:solidFill>
                  </a:rPr>
                  <a:t>and/or cleaning pro </a:t>
                </a:r>
                <a:r>
                  <a:rPr lang="en-US" sz="1400" b="1" dirty="0">
                    <a:solidFill>
                      <a:schemeClr val="tx1"/>
                    </a:solidFill>
                  </a:rPr>
                  <a:t>when </a:t>
                </a:r>
                <a:r>
                  <a:rPr lang="en-US" sz="1400" b="1" dirty="0" smtClean="0">
                    <a:solidFill>
                      <a:schemeClr val="tx1"/>
                    </a:solidFill>
                  </a:rPr>
                  <a:t>professional </a:t>
                </a:r>
                <a:r>
                  <a:rPr lang="en-US" sz="1400" b="1" dirty="0">
                    <a:solidFill>
                      <a:schemeClr val="tx1"/>
                    </a:solidFill>
                  </a:rPr>
                  <a:t>services are needed</a:t>
                </a:r>
                <a:r>
                  <a:rPr lang="en-US" sz="1400" b="1" dirty="0" smtClean="0">
                    <a:solidFill>
                      <a:schemeClr val="tx1"/>
                    </a:solidFill>
                  </a:rPr>
                  <a:t>.”</a:t>
                </a:r>
                <a:endParaRPr lang="en-US" sz="1400" b="1" dirty="0">
                  <a:solidFill>
                    <a:schemeClr val="tx1"/>
                  </a:solidFill>
                </a:endParaRPr>
              </a:p>
            </p:txBody>
          </p:sp>
          <p:sp>
            <p:nvSpPr>
              <p:cNvPr id="9" name="Rectangle 8"/>
              <p:cNvSpPr/>
              <p:nvPr/>
            </p:nvSpPr>
            <p:spPr>
              <a:xfrm>
                <a:off x="353146" y="2081848"/>
                <a:ext cx="3512355" cy="498764"/>
              </a:xfrm>
              <a:prstGeom prst="rect">
                <a:avLst/>
              </a:prstGeom>
              <a:grpFill/>
              <a:ln>
                <a:noFill/>
              </a:ln>
              <a:effec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en-US" b="1" dirty="0" smtClean="0">
                    <a:solidFill>
                      <a:schemeClr val="accent5">
                        <a:lumMod val="50000"/>
                      </a:schemeClr>
                    </a:solidFill>
                  </a:rPr>
                  <a:t>Prepping the House – Part 1</a:t>
                </a:r>
                <a:endParaRPr lang="en-US" sz="1050" dirty="0">
                  <a:effectLst/>
                  <a:ea typeface="ＭＳ 明朝"/>
                  <a:cs typeface="Times New Roman"/>
                </a:endParaRPr>
              </a:p>
            </p:txBody>
          </p:sp>
          <p:sp>
            <p:nvSpPr>
              <p:cNvPr id="11" name="Text Box 3"/>
              <p:cNvSpPr txBox="1"/>
              <p:nvPr/>
            </p:nvSpPr>
            <p:spPr>
              <a:xfrm>
                <a:off x="353146" y="2542701"/>
                <a:ext cx="3279220" cy="6196940"/>
              </a:xfrm>
              <a:prstGeom prst="rect">
                <a:avLst/>
              </a:prstGeom>
              <a:grpFill/>
              <a:ln>
                <a:noFill/>
              </a:ln>
              <a:effectLst/>
              <a:extLst>
                <a:ext uri="{C572A759-6A51-4108-AA02-DFA0A04FC94B}">
                  <ma14:wrappingTextBoxFlag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r>
                  <a:rPr lang="en-US" sz="1050" dirty="0"/>
                  <a:t>When the weather turns bad, it’s time to turn against the weather. </a:t>
                </a:r>
              </a:p>
              <a:p>
                <a:r>
                  <a:rPr lang="en-US" sz="1050" dirty="0"/>
                  <a:t> </a:t>
                </a:r>
              </a:p>
              <a:p>
                <a:r>
                  <a:rPr lang="en-US" sz="1050" dirty="0"/>
                  <a:t>Prepping your home for storms that are either predicted or that can occur at any time is the best defense against wind, water and related storm damages.</a:t>
                </a:r>
              </a:p>
              <a:p>
                <a:r>
                  <a:rPr lang="en-US" sz="1050" dirty="0"/>
                  <a:t> </a:t>
                </a:r>
              </a:p>
              <a:p>
                <a:r>
                  <a:rPr lang="en-US" sz="1050" dirty="0"/>
                  <a:t>Without proper winter preparation of your home, you may end up inviting wind, rain and snow inside and then calling a restoration pro to clean it all up.</a:t>
                </a:r>
              </a:p>
              <a:p>
                <a:r>
                  <a:rPr lang="en-US" sz="1050" dirty="0"/>
                  <a:t> </a:t>
                </a:r>
              </a:p>
              <a:p>
                <a:r>
                  <a:rPr lang="en-US" sz="1050" b="1" dirty="0"/>
                  <a:t>Tip #1: Inspect the windows</a:t>
                </a:r>
                <a:endParaRPr lang="en-US" sz="1050" dirty="0"/>
              </a:p>
              <a:p>
                <a:r>
                  <a:rPr lang="en-US" sz="1050" dirty="0"/>
                  <a:t> </a:t>
                </a:r>
              </a:p>
              <a:p>
                <a:r>
                  <a:rPr lang="en-US" sz="1050" dirty="0"/>
                  <a:t>No, not in the glass itself (you can see that easily and would have already replaced broken windows.) Check the weather stripping, the caulking and edges of the glass. Ensure no air is getting in or out. This is easier to check on a windy day. Hold a tissue paper up to the areas you are inspecting to see if there is any movement. If so, repair that area. Replace the caulking or weather stripping if necessary.</a:t>
                </a:r>
              </a:p>
              <a:p>
                <a:r>
                  <a:rPr lang="en-US" sz="1050" dirty="0"/>
                  <a:t> </a:t>
                </a:r>
              </a:p>
              <a:p>
                <a:r>
                  <a:rPr lang="en-US" sz="1050" dirty="0"/>
                  <a:t> </a:t>
                </a:r>
              </a:p>
              <a:p>
                <a:r>
                  <a:rPr lang="en-US" sz="1050" b="1" dirty="0"/>
                  <a:t>Tip #2: Get climbing…</a:t>
                </a:r>
                <a:endParaRPr lang="en-US" sz="1050" dirty="0"/>
              </a:p>
              <a:p>
                <a:r>
                  <a:rPr lang="en-US" sz="1050" dirty="0"/>
                  <a:t> </a:t>
                </a:r>
              </a:p>
              <a:p>
                <a:r>
                  <a:rPr lang="en-US" sz="1050" dirty="0"/>
                  <a:t>… up on the roof, that is. But keep it safe! Hire someone if you aren’t able to physically do this yourself or if there is any danger of falling. You (or someone) needs to inspect your roofing materials, areas around chimneys and vents… anywhere that water can intrude and cause problems. Be sure to repair any damage before the weather turns bad.</a:t>
                </a:r>
              </a:p>
              <a:p>
                <a:r>
                  <a:rPr lang="en-US" sz="1050" dirty="0"/>
                  <a:t> </a:t>
                </a:r>
              </a:p>
              <a:p>
                <a:r>
                  <a:rPr lang="en-US" sz="1050" b="1" dirty="0"/>
                  <a:t>Tip #3: Clean the gutters</a:t>
                </a:r>
                <a:endParaRPr lang="en-US" sz="1050" dirty="0"/>
              </a:p>
              <a:p>
                <a:r>
                  <a:rPr lang="en-US" sz="1050" dirty="0"/>
                  <a:t> </a:t>
                </a:r>
              </a:p>
              <a:p>
                <a:r>
                  <a:rPr lang="en-US" sz="1050" dirty="0"/>
                  <a:t>Dirty, cluttered gutters don’t do their job very well. Rain can easily turn into snow and ice, and debris in the gutters means they clog up and can cause all kinds of problems for your home. When the leaves stop falling, get out the ladder or hire a pro to ensure your gutters are ready for winter.</a:t>
                </a:r>
              </a:p>
              <a:p>
                <a:r>
                  <a:rPr lang="en-US" sz="1050" dirty="0"/>
                  <a:t> </a:t>
                </a:r>
              </a:p>
              <a:p>
                <a:r>
                  <a:rPr lang="en-US" sz="1050" dirty="0"/>
                  <a:t> </a:t>
                </a:r>
              </a:p>
            </p:txBody>
          </p:sp>
        </p:grpSp>
        <p:pic>
          <p:nvPicPr>
            <p:cNvPr id="2054" name="Picture 6" descr="ictur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32470" y="2253142"/>
              <a:ext cx="3708936" cy="5566884"/>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0011005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478</TotalTime>
  <Words>71</Words>
  <Application>Microsoft Macintosh PowerPoint</Application>
  <PresentationFormat>Custom</PresentationFormat>
  <Paragraphs>24</Paragraphs>
  <Slides>1</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8" baseType="lpstr">
      <vt:lpstr>Arial Narrow</vt:lpstr>
      <vt:lpstr>Calibri</vt:lpstr>
      <vt:lpstr>ＭＳ 明朝</vt:lpstr>
      <vt:lpstr>Times New Roman</vt:lpstr>
      <vt:lpstr>Arial</vt:lpstr>
      <vt:lpstr>Office Theme</vt:lpstr>
      <vt:lpstr>Document</vt:lpstr>
      <vt:lpstr>PowerPoint Presentation</vt:lpstr>
    </vt:vector>
  </TitlesOfParts>
  <Company>Marketing &amp; Creative Services (M&amp;CS)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Arndts</dc:creator>
  <cp:lastModifiedBy>Microsoft Office User</cp:lastModifiedBy>
  <cp:revision>55</cp:revision>
  <cp:lastPrinted>2015-03-23T15:16:24Z</cp:lastPrinted>
  <dcterms:created xsi:type="dcterms:W3CDTF">2015-01-19T15:58:58Z</dcterms:created>
  <dcterms:modified xsi:type="dcterms:W3CDTF">2015-10-05T14:34:27Z</dcterms:modified>
</cp:coreProperties>
</file>