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9" r:id="rId2"/>
  </p:sldIdLst>
  <p:sldSz cx="7772400" cy="10972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300" d="100"/>
          <a:sy n="300" d="100"/>
        </p:scale>
        <p:origin x="1808" y="6656"/>
      </p:cViewPr>
      <p:guideLst>
        <p:guide orient="horz" pos="3456"/>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3/31/15</a:t>
            </a:fld>
            <a:endParaRPr lang="en-US"/>
          </a:p>
        </p:txBody>
      </p:sp>
      <p:sp>
        <p:nvSpPr>
          <p:cNvPr id="4" name="Slide Image Placeholder 3"/>
          <p:cNvSpPr>
            <a:spLocks noGrp="1" noRot="1" noChangeAspect="1"/>
          </p:cNvSpPr>
          <p:nvPr>
            <p:ph type="sldImg" idx="2"/>
          </p:nvPr>
        </p:nvSpPr>
        <p:spPr>
          <a:xfrm>
            <a:off x="2214563" y="685800"/>
            <a:ext cx="2428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4563" y="685800"/>
            <a:ext cx="2428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a:p>
        </p:txBody>
      </p:sp>
    </p:spTree>
    <p:extLst>
      <p:ext uri="{BB962C8B-B14F-4D97-AF65-F5344CB8AC3E}">
        <p14:creationId xmlns:p14="http://schemas.microsoft.com/office/powerpoint/2010/main" val="38581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408683"/>
            <a:ext cx="6606540" cy="2352040"/>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6217920"/>
            <a:ext cx="5440681" cy="2804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645160"/>
            <a:ext cx="1468120" cy="137312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0" y="645160"/>
            <a:ext cx="4277519" cy="137312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7051041"/>
            <a:ext cx="6606540" cy="217932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650742"/>
            <a:ext cx="6606540" cy="24002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3/31/15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754120"/>
            <a:ext cx="2872820" cy="10622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09" y="3754120"/>
            <a:ext cx="2872819" cy="10622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3/31/15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1" y="439420"/>
            <a:ext cx="6995161" cy="1828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456181"/>
            <a:ext cx="3434159" cy="10236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479801"/>
            <a:ext cx="3434159" cy="63220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456181"/>
            <a:ext cx="3435508" cy="10236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479801"/>
            <a:ext cx="3435508" cy="63220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3/31/15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3/31/15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3/31/15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36880"/>
            <a:ext cx="2557066" cy="185928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8" y="436881"/>
            <a:ext cx="4344987" cy="93649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296161"/>
            <a:ext cx="2557066" cy="75057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3/31/15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680961"/>
            <a:ext cx="4663440" cy="90678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980440"/>
            <a:ext cx="4663440" cy="65836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9" y="8587742"/>
            <a:ext cx="4663440" cy="12877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3/31/15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1" y="439420"/>
            <a:ext cx="6995161" cy="18288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1" y="2560324"/>
            <a:ext cx="6995161" cy="72415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10170163"/>
            <a:ext cx="1813560" cy="584200"/>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3/31/15</a:t>
            </a:fld>
            <a:endParaRPr lang="en-US"/>
          </a:p>
        </p:txBody>
      </p:sp>
      <p:sp>
        <p:nvSpPr>
          <p:cNvPr id="5" name="Footer Placeholder 4"/>
          <p:cNvSpPr>
            <a:spLocks noGrp="1"/>
          </p:cNvSpPr>
          <p:nvPr>
            <p:ph type="ftr" sz="quarter" idx="3"/>
          </p:nvPr>
        </p:nvSpPr>
        <p:spPr>
          <a:xfrm>
            <a:off x="2655572" y="10170163"/>
            <a:ext cx="2461260" cy="5842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10170163"/>
            <a:ext cx="1813560" cy="584200"/>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oleObject" Target="../embeddings/oleObject1.bin"/><Relationship Id="rId8" Type="http://schemas.openxmlformats.org/officeDocument/2006/relationships/package" Target="../embeddings/Microsoft_Word_Document1.docx"/><Relationship Id="rId9"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41797" y="595097"/>
            <a:ext cx="6943412" cy="10102211"/>
            <a:chOff x="441797" y="595097"/>
            <a:chExt cx="6943412" cy="10102211"/>
          </a:xfrm>
        </p:grpSpPr>
        <p:pic>
          <p:nvPicPr>
            <p:cNvPr id="3" name="Picture 2"/>
            <p:cNvPicPr>
              <a:picLocks noChangeAspect="1"/>
            </p:cNvPicPr>
            <p:nvPr/>
          </p:nvPicPr>
          <p:blipFill rotWithShape="1">
            <a:blip r:embed="rId4">
              <a:alphaModFix amt="29000"/>
              <a:extLst>
                <a:ext uri="{28A0092B-C50C-407E-A947-70E740481C1C}">
                  <a14:useLocalDpi xmlns:a14="http://schemas.microsoft.com/office/drawing/2010/main" val="0"/>
                </a:ext>
              </a:extLst>
            </a:blip>
            <a:srcRect b="21462"/>
            <a:stretch/>
          </p:blipFill>
          <p:spPr>
            <a:xfrm>
              <a:off x="484358" y="1884222"/>
              <a:ext cx="1135025" cy="1075538"/>
            </a:xfrm>
            <a:prstGeom prst="rect">
              <a:avLst/>
            </a:prstGeom>
          </p:spPr>
        </p:pic>
        <p:sp>
          <p:nvSpPr>
            <p:cNvPr id="23" name="Rounded Rectangle 22"/>
            <p:cNvSpPr/>
            <p:nvPr/>
          </p:nvSpPr>
          <p:spPr>
            <a:xfrm>
              <a:off x="506653" y="9242660"/>
              <a:ext cx="6878556" cy="1250464"/>
            </a:xfrm>
            <a:prstGeom prst="roundRect">
              <a:avLst/>
            </a:prstGeom>
            <a:noFill/>
            <a:ln w="3175" cmpd="sng">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p:nvPr/>
          </p:nvPicPr>
          <p:blipFill>
            <a:blip r:embed="rId5">
              <a:extLst>
                <a:ext uri="{28A0092B-C50C-407E-A947-70E740481C1C}">
                  <a14:useLocalDpi xmlns:a14="http://schemas.microsoft.com/office/drawing/2010/main" val="0"/>
                </a:ext>
              </a:extLst>
            </a:blip>
            <a:stretch>
              <a:fillRect/>
            </a:stretch>
          </p:blipFill>
          <p:spPr bwMode="auto">
            <a:xfrm>
              <a:off x="441797" y="768501"/>
              <a:ext cx="6888808" cy="877081"/>
            </a:xfrm>
            <a:prstGeom prst="rect">
              <a:avLst/>
            </a:prstGeom>
            <a:noFill/>
            <a:ln>
              <a:noFill/>
            </a:ln>
          </p:spPr>
        </p:pic>
        <p:cxnSp>
          <p:nvCxnSpPr>
            <p:cNvPr id="7" name="Straight Connector 6"/>
            <p:cNvCxnSpPr/>
            <p:nvPr/>
          </p:nvCxnSpPr>
          <p:spPr>
            <a:xfrm>
              <a:off x="441797" y="1801266"/>
              <a:ext cx="6888808" cy="0"/>
            </a:xfrm>
            <a:prstGeom prst="line">
              <a:avLst/>
            </a:prstGeom>
            <a:ln w="57150" cmpd="sng">
              <a:solidFill>
                <a:srgbClr val="C3D69B"/>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48878" y="595097"/>
              <a:ext cx="6888808" cy="0"/>
            </a:xfrm>
            <a:prstGeom prst="line">
              <a:avLst/>
            </a:prstGeom>
            <a:ln w="57150" cmpd="sng">
              <a:solidFill>
                <a:srgbClr val="C3D69B"/>
              </a:solidFill>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48879" y="2139308"/>
              <a:ext cx="3535320" cy="49876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2400" b="1" dirty="0" smtClean="0">
                  <a:solidFill>
                    <a:srgbClr val="008000"/>
                  </a:solidFill>
                </a:rPr>
                <a:t>Spring Cleanup Time</a:t>
              </a:r>
              <a:r>
                <a:rPr lang="en-US" sz="1200" dirty="0">
                  <a:noFill/>
                  <a:effectLst/>
                  <a:ea typeface="ＭＳ 明朝"/>
                  <a:cs typeface="Times New Roman"/>
                </a:rPr>
                <a:t> </a:t>
              </a:r>
              <a:endParaRPr lang="en-US" sz="1200" dirty="0">
                <a:effectLst/>
                <a:ea typeface="ＭＳ 明朝"/>
                <a:cs typeface="Times New Roman"/>
              </a:endParaRPr>
            </a:p>
          </p:txBody>
        </p:sp>
        <p:sp>
          <p:nvSpPr>
            <p:cNvPr id="11" name="Text Box 3"/>
            <p:cNvSpPr txBox="1"/>
            <p:nvPr/>
          </p:nvSpPr>
          <p:spPr>
            <a:xfrm>
              <a:off x="448880" y="2959760"/>
              <a:ext cx="3338252" cy="5935666"/>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00" dirty="0"/>
                <a:t> </a:t>
              </a:r>
              <a:r>
                <a:rPr lang="en-US" sz="1000" dirty="0" smtClean="0"/>
                <a:t>Most </a:t>
              </a:r>
              <a:r>
                <a:rPr lang="en-US" sz="1000" dirty="0"/>
                <a:t>homeowners use the spring season to clean up the house, going through closets and drawers and even cleaning out the garage.</a:t>
              </a:r>
            </a:p>
            <a:p>
              <a:r>
                <a:rPr lang="en-US" sz="1000" dirty="0"/>
                <a:t> </a:t>
              </a:r>
            </a:p>
            <a:p>
              <a:r>
                <a:rPr lang="en-US" sz="1000" dirty="0"/>
                <a:t>Most schedule in-home necessary services, such as professional carpet cleaning, so don’t forget that important part of your spring cleaning routine.</a:t>
              </a:r>
            </a:p>
            <a:p>
              <a:r>
                <a:rPr lang="en-US" sz="1000" dirty="0"/>
                <a:t> </a:t>
              </a:r>
            </a:p>
            <a:p>
              <a:r>
                <a:rPr lang="en-US" sz="1000" dirty="0"/>
                <a:t>What most don’t think about is spring cleaning on the </a:t>
              </a:r>
              <a:r>
                <a:rPr lang="en-US" sz="1000" i="1" dirty="0"/>
                <a:t>outside</a:t>
              </a:r>
              <a:r>
                <a:rPr lang="en-US" sz="1000" dirty="0"/>
                <a:t> of the home. That’s right. Although most spring cleaning chores are performed inside the home, the outside needs some attention as well.</a:t>
              </a:r>
            </a:p>
            <a:p>
              <a:r>
                <a:rPr lang="en-US" sz="1000" dirty="0"/>
                <a:t> </a:t>
              </a:r>
            </a:p>
            <a:p>
              <a:r>
                <a:rPr lang="en-US" sz="1000" dirty="0"/>
                <a:t>Some outside areas are neglected all winter, obviously, especially for colder climates when everything is covered in ice and snow. Think about the street in front of your home. If you go take a look, you will probably find all kinds of unsightly clutter and debris. </a:t>
              </a:r>
            </a:p>
            <a:p>
              <a:r>
                <a:rPr lang="en-US" sz="1000" dirty="0"/>
                <a:t> </a:t>
              </a:r>
            </a:p>
            <a:p>
              <a:r>
                <a:rPr lang="en-US" sz="1000" dirty="0"/>
                <a:t>Take a tour of your yard. Although you raked up all those leaves from last fall, it’s amazing how they seem to reappear during the winter. (Yes, you can blame your neighbors for that.) On top of that are twigs and branches that the cold winter tossed into your yard. Most likely, you will find a bit of trash taking up residence in the back of your home, where the wind deposited it all.</a:t>
              </a:r>
            </a:p>
            <a:p>
              <a:r>
                <a:rPr lang="en-US" sz="1000" dirty="0"/>
                <a:t> </a:t>
              </a:r>
            </a:p>
            <a:p>
              <a:r>
                <a:rPr lang="en-US" sz="1000" dirty="0"/>
                <a:t>Look closely at the exterior of your home, such as the siding or brick. Chances are, mold or mildew has taken residence along with other soils. A good pressure washing could be part of your spring cleaning campaign.</a:t>
              </a:r>
            </a:p>
            <a:p>
              <a:r>
                <a:rPr lang="en-US" sz="1000" dirty="0"/>
                <a:t> </a:t>
              </a:r>
            </a:p>
            <a:p>
              <a:r>
                <a:rPr lang="en-US" sz="1000" dirty="0"/>
                <a:t>No one wants to wash windows but it’s a necessary task. Don’t do just the inside. Get a stepladder (but keep it safe!) and give those windows a good scrubbing. Your local hardware store no doubt has the professional-type scrubbing tools plus handy squeegees. Don’t want to tackle this task? Hire a window washing pro.</a:t>
              </a:r>
            </a:p>
            <a:p>
              <a:r>
                <a:rPr lang="en-US" sz="1000" dirty="0"/>
                <a:t> </a:t>
              </a:r>
            </a:p>
            <a:p>
              <a:r>
                <a:rPr lang="en-US" sz="1000" dirty="0"/>
                <a:t>It’s spring! Get out there and shine things up.</a:t>
              </a:r>
            </a:p>
          </p:txBody>
        </p:sp>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8331" y="2314342"/>
              <a:ext cx="3425369" cy="4686633"/>
            </a:xfrm>
            <a:prstGeom prst="rect">
              <a:avLst/>
            </a:prstGeom>
            <a:ln>
              <a:noFill/>
            </a:ln>
            <a:effectLst/>
          </p:spPr>
        </p:pic>
        <p:sp>
          <p:nvSpPr>
            <p:cNvPr id="22" name="Rectangle 21"/>
            <p:cNvSpPr/>
            <p:nvPr/>
          </p:nvSpPr>
          <p:spPr>
            <a:xfrm>
              <a:off x="4099869" y="7469107"/>
              <a:ext cx="3050804" cy="263623"/>
            </a:xfrm>
            <a:prstGeom prst="rect">
              <a:avLst/>
            </a:prstGeom>
            <a:noFill/>
            <a:ln>
              <a:noFill/>
            </a:ln>
            <a:effectLst>
              <a:outerShdw blurRad="76200" dir="18900000" sy="23000" kx="-1200000" algn="bl"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2400" b="1" dirty="0" smtClean="0">
                  <a:solidFill>
                    <a:srgbClr val="008000"/>
                  </a:solidFill>
                  <a:latin typeface="Arial"/>
                  <a:cs typeface="Arial"/>
                </a:rPr>
                <a:t>Value of Quality</a:t>
              </a:r>
              <a:endParaRPr lang="en-US" sz="2400" b="1" i="1" dirty="0" smtClean="0">
                <a:solidFill>
                  <a:srgbClr val="008000"/>
                </a:solidFill>
                <a:latin typeface="Arial"/>
                <a:cs typeface="Arial"/>
              </a:endParaRPr>
            </a:p>
            <a:p>
              <a:pPr algn="ctr"/>
              <a:endParaRPr lang="en-US" dirty="0" smtClean="0">
                <a:solidFill>
                  <a:srgbClr val="000000"/>
                </a:solidFill>
              </a:endParaRPr>
            </a:p>
          </p:txBody>
        </p:sp>
        <p:cxnSp>
          <p:nvCxnSpPr>
            <p:cNvPr id="4" name="Straight Connector 3"/>
            <p:cNvCxnSpPr/>
            <p:nvPr/>
          </p:nvCxnSpPr>
          <p:spPr>
            <a:xfrm>
              <a:off x="3984199" y="8992132"/>
              <a:ext cx="3339324" cy="0"/>
            </a:xfrm>
            <a:prstGeom prst="line">
              <a:avLst/>
            </a:prstGeom>
            <a:ln>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984199" y="7307989"/>
              <a:ext cx="3339324" cy="0"/>
            </a:xfrm>
            <a:prstGeom prst="line">
              <a:avLst/>
            </a:prstGeom>
            <a:ln>
              <a:solidFill>
                <a:srgbClr val="C3D69B"/>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503482" y="10541000"/>
              <a:ext cx="6881726" cy="15630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31859C"/>
                  </a:solidFill>
                  <a:latin typeface="Arial Narrow"/>
                  <a:cs typeface="Arial Narrow"/>
                </a:rPr>
                <a:t>Short &amp; Simple • © 2015 Thinkshortcut Publishing, LLC • Created by MarketingZoo.com</a:t>
              </a:r>
              <a:endParaRPr lang="en-US" sz="1000" dirty="0">
                <a:solidFill>
                  <a:srgbClr val="31859C"/>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317672831"/>
                </p:ext>
              </p:extLst>
            </p:nvPr>
          </p:nvGraphicFramePr>
          <p:xfrm>
            <a:off x="968739" y="5322277"/>
            <a:ext cx="5834923" cy="164123"/>
          </p:xfrm>
          <a:graphic>
            <a:graphicData uri="http://schemas.openxmlformats.org/presentationml/2006/ole">
              <mc:AlternateContent xmlns:mc="http://schemas.openxmlformats.org/markup-compatibility/2006">
                <mc:Choice xmlns:v="urn:schemas-microsoft-com:vml" Requires="v">
                  <p:oleObj spid="_x0000_s3103" name="Document" r:id="rId8" imgW="5765800" imgH="177800" progId="Word.Document.12">
                    <p:embed/>
                  </p:oleObj>
                </mc:Choice>
                <mc:Fallback>
                  <p:oleObj name="Document" r:id="rId8" imgW="5765800" imgH="177800" progId="Word.Document.12">
                    <p:embed/>
                    <p:pic>
                      <p:nvPicPr>
                        <p:cNvPr id="0" name=""/>
                        <p:cNvPicPr/>
                        <p:nvPr/>
                      </p:nvPicPr>
                      <p:blipFill>
                        <a:blip r:embed="rId9"/>
                        <a:stretch>
                          <a:fillRect/>
                        </a:stretch>
                      </p:blipFill>
                      <p:spPr>
                        <a:xfrm>
                          <a:off x="968739" y="5322277"/>
                          <a:ext cx="5834923" cy="164123"/>
                        </a:xfrm>
                        <a:prstGeom prst="rect">
                          <a:avLst/>
                        </a:prstGeom>
                      </p:spPr>
                    </p:pic>
                  </p:oleObj>
                </mc:Fallback>
              </mc:AlternateContent>
            </a:graphicData>
          </a:graphic>
        </p:graphicFrame>
        <p:sp>
          <p:nvSpPr>
            <p:cNvPr id="25" name="Rectangle 24"/>
            <p:cNvSpPr/>
            <p:nvPr/>
          </p:nvSpPr>
          <p:spPr>
            <a:xfrm>
              <a:off x="3944345" y="7888221"/>
              <a:ext cx="3409356" cy="472631"/>
            </a:xfrm>
            <a:prstGeom prst="rect">
              <a:avLst/>
            </a:prstGeom>
            <a:noFill/>
            <a:ln>
              <a:noFill/>
            </a:ln>
            <a:effectLst>
              <a:outerShdw blurRad="76200" dir="18900000" sy="23000" kx="-1200000" algn="bl"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dirty="0" smtClean="0">
                  <a:solidFill>
                    <a:schemeClr val="tx1"/>
                  </a:solidFill>
                  <a:latin typeface="Arial"/>
                  <a:cs typeface="Arial"/>
                </a:rPr>
                <a:t>“Where quality is sought after, the thing of supreme quality is cheap, whatever the price one has to pay for it.”</a:t>
              </a:r>
            </a:p>
            <a:p>
              <a:pPr algn="ctr"/>
              <a:r>
                <a:rPr lang="en-US" sz="1400" b="1" i="1" dirty="0" smtClean="0">
                  <a:solidFill>
                    <a:schemeClr val="tx1"/>
                  </a:solidFill>
                  <a:latin typeface="Arial"/>
                  <a:cs typeface="Arial"/>
                </a:rPr>
                <a:t>William James</a:t>
              </a:r>
              <a:endParaRPr lang="en-US" sz="3200" b="1" i="1" dirty="0" smtClean="0">
                <a:solidFill>
                  <a:srgbClr val="000000"/>
                </a:solidFill>
              </a:endParaRPr>
            </a:p>
          </p:txBody>
        </p:sp>
        <p:sp>
          <p:nvSpPr>
            <p:cNvPr id="10" name="Text Box 169"/>
            <p:cNvSpPr txBox="1">
              <a:spLocks noChangeArrowheads="1"/>
            </p:cNvSpPr>
            <p:nvPr/>
          </p:nvSpPr>
          <p:spPr bwMode="auto">
            <a:xfrm>
              <a:off x="552648" y="2661031"/>
              <a:ext cx="3234485" cy="29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a:ext>
            </a:extLst>
          </p:spPr>
          <p:txBody>
            <a:bodyPr rot="0" vert="horz" wrap="square" lIns="0" tIns="0" rIns="0" bIns="0" anchor="t" anchorCtr="0" upright="1">
              <a:noAutofit/>
            </a:bodyPr>
            <a:lstStyle/>
            <a:p>
              <a:pPr marL="0" marR="0">
                <a:spcBef>
                  <a:spcPts val="0"/>
                </a:spcBef>
                <a:spcAft>
                  <a:spcPts val="1000"/>
                </a:spcAft>
              </a:pPr>
              <a:r>
                <a:rPr lang="en-US" sz="1400" b="1" i="1" dirty="0" smtClean="0">
                  <a:effectLst/>
                  <a:latin typeface="Arial Narrow"/>
                  <a:ea typeface="ＭＳ 明朝"/>
                  <a:cs typeface="Times New Roman"/>
                </a:rPr>
                <a:t>It’s finally here… </a:t>
              </a:r>
              <a:r>
                <a:rPr lang="en-US" sz="1400" i="1" dirty="0" smtClean="0">
                  <a:effectLst/>
                  <a:latin typeface="Arial Narrow"/>
                  <a:ea typeface="ＭＳ 明朝"/>
                  <a:cs typeface="Times New Roman"/>
                </a:rPr>
                <a:t>spring!</a:t>
              </a:r>
              <a:endParaRPr lang="en-US" sz="1200" dirty="0">
                <a:effectLst/>
                <a:latin typeface="Cambria"/>
                <a:ea typeface="ＭＳ 明朝"/>
                <a:cs typeface="Times New Roman"/>
              </a:endParaRPr>
            </a:p>
          </p:txBody>
        </p:sp>
      </p:grpSp>
    </p:spTree>
    <p:extLst>
      <p:ext uri="{BB962C8B-B14F-4D97-AF65-F5344CB8AC3E}">
        <p14:creationId xmlns:p14="http://schemas.microsoft.com/office/powerpoint/2010/main" val="30350073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348</TotalTime>
  <Words>55</Words>
  <Application>Microsoft Macintosh PowerPoint</Application>
  <PresentationFormat>Custom</PresentationFormat>
  <Paragraphs>22</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Document</vt:lpstr>
      <vt:lpstr>PowerPoint Presentation</vt:lpstr>
    </vt:vector>
  </TitlesOfParts>
  <Company>Marketing &amp; Creative Services (M&amp;CS)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Gary Arndts</cp:lastModifiedBy>
  <cp:revision>40</cp:revision>
  <cp:lastPrinted>2015-03-23T15:16:24Z</cp:lastPrinted>
  <dcterms:created xsi:type="dcterms:W3CDTF">2015-01-19T15:58:58Z</dcterms:created>
  <dcterms:modified xsi:type="dcterms:W3CDTF">2015-03-31T20:54:13Z</dcterms:modified>
</cp:coreProperties>
</file>