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1" r:id="rId2"/>
    <p:sldId id="262"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F2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8"/>
    <p:restoredTop sz="94754"/>
  </p:normalViewPr>
  <p:slideViewPr>
    <p:cSldViewPr snapToGrid="0" snapToObjects="1">
      <p:cViewPr>
        <p:scale>
          <a:sx n="143" d="100"/>
          <a:sy n="143" d="100"/>
        </p:scale>
        <p:origin x="2728" y="2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4/20/16</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99889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a:p>
        </p:txBody>
      </p:sp>
    </p:spTree>
    <p:extLst>
      <p:ext uri="{BB962C8B-B14F-4D97-AF65-F5344CB8AC3E}">
        <p14:creationId xmlns:p14="http://schemas.microsoft.com/office/powerpoint/2010/main" val="142938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4/20/16</a:t>
            </a:fld>
            <a:endParaRPr lang="en-US"/>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package" Target="../embeddings/Microsoft_Word_Document1.docx"/><Relationship Id="rId6" Type="http://schemas.openxmlformats.org/officeDocument/2006/relationships/image" Target="../media/image1.emf"/><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package" Target="../embeddings/Microsoft_Word_Document2.docx"/><Relationship Id="rId6" Type="http://schemas.openxmlformats.org/officeDocument/2006/relationships/image" Target="../media/image1.emf"/><Relationship Id="rId7"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9694" y="-13"/>
            <a:ext cx="7770676" cy="10058400"/>
            <a:chOff x="29694" y="-13"/>
            <a:chExt cx="7770676" cy="10058400"/>
          </a:xfrm>
        </p:grpSpPr>
        <p:sp>
          <p:nvSpPr>
            <p:cNvPr id="13" name="Rectangle 12"/>
            <p:cNvSpPr>
              <a:spLocks noChangeAspect="1"/>
            </p:cNvSpPr>
            <p:nvPr/>
          </p:nvSpPr>
          <p:spPr>
            <a:xfrm>
              <a:off x="29694" y="-13"/>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73948" y="645228"/>
              <a:ext cx="6282171" cy="736406"/>
            </a:xfrm>
            <a:prstGeom prst="rect">
              <a:avLst/>
            </a:prstGeom>
            <a:solidFill>
              <a:srgbClr val="F2F2F2"/>
            </a:solidFill>
            <a:ln>
              <a:noFill/>
            </a:ln>
          </p:spPr>
        </p:pic>
        <p:cxnSp>
          <p:nvCxnSpPr>
            <p:cNvPr id="7" name="Straight Connector 6"/>
            <p:cNvCxnSpPr/>
            <p:nvPr/>
          </p:nvCxnSpPr>
          <p:spPr>
            <a:xfrm>
              <a:off x="471394" y="1512348"/>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78472" y="499636"/>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39405" y="9707398"/>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2016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280576678"/>
                </p:ext>
              </p:extLst>
            </p:nvPr>
          </p:nvGraphicFramePr>
          <p:xfrm>
            <a:off x="998220" y="4416130"/>
            <a:ext cx="5833628" cy="137800"/>
          </p:xfrm>
          <a:graphic>
            <a:graphicData uri="http://schemas.openxmlformats.org/presentationml/2006/ole">
              <mc:AlternateContent xmlns:mc="http://schemas.openxmlformats.org/markup-compatibility/2006">
                <mc:Choice xmlns:v="urn:schemas-microsoft-com:vml" Requires="v">
                  <p:oleObj spid="_x0000_s2090"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98220" y="4416130"/>
                          <a:ext cx="5833628" cy="137800"/>
                        </a:xfrm>
                        <a:prstGeom prst="rect">
                          <a:avLst/>
                        </a:prstGeom>
                      </p:spPr>
                    </p:pic>
                  </p:oleObj>
                </mc:Fallback>
              </mc:AlternateContent>
            </a:graphicData>
          </a:graphic>
        </p:graphicFrame>
        <p:sp>
          <p:nvSpPr>
            <p:cNvPr id="25" name="Rectangle 24"/>
            <p:cNvSpPr/>
            <p:nvPr/>
          </p:nvSpPr>
          <p:spPr>
            <a:xfrm>
              <a:off x="3915032" y="7093487"/>
              <a:ext cx="3605954" cy="8190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smtClean="0">
                  <a:solidFill>
                    <a:schemeClr val="tx1"/>
                  </a:solidFill>
                </a:rPr>
                <a:t>Nearly </a:t>
              </a:r>
              <a:r>
                <a:rPr lang="en-US" sz="1100" dirty="0">
                  <a:solidFill>
                    <a:schemeClr val="tx1"/>
                  </a:solidFill>
                </a:rPr>
                <a:t>everyone has dropped a burger or a hot dog on </a:t>
              </a:r>
              <a:endParaRPr lang="en-US" sz="1100" dirty="0" smtClean="0">
                <a:solidFill>
                  <a:schemeClr val="tx1"/>
                </a:solidFill>
              </a:endParaRPr>
            </a:p>
            <a:p>
              <a:r>
                <a:rPr lang="en-US" sz="1100" dirty="0" smtClean="0">
                  <a:solidFill>
                    <a:schemeClr val="tx1"/>
                  </a:solidFill>
                </a:rPr>
                <a:t>the </a:t>
              </a:r>
              <a:r>
                <a:rPr lang="en-US" sz="1100" dirty="0">
                  <a:solidFill>
                    <a:schemeClr val="tx1"/>
                  </a:solidFill>
                </a:rPr>
                <a:t>floor when bringing the food inside. Even worse is </a:t>
              </a:r>
              <a:endParaRPr lang="en-US" sz="1100" dirty="0" smtClean="0">
                <a:solidFill>
                  <a:schemeClr val="tx1"/>
                </a:solidFill>
              </a:endParaRPr>
            </a:p>
            <a:p>
              <a:r>
                <a:rPr lang="en-US" sz="1100" dirty="0" smtClean="0">
                  <a:solidFill>
                    <a:schemeClr val="tx1"/>
                  </a:solidFill>
                </a:rPr>
                <a:t>when </a:t>
              </a:r>
              <a:r>
                <a:rPr lang="en-US" sz="1100" dirty="0">
                  <a:solidFill>
                    <a:schemeClr val="tx1"/>
                  </a:solidFill>
                </a:rPr>
                <a:t>your tasty treat is covered with mustard or ketchup. Do your carpet a favor and call your professional carpet cleaning company when that happens.</a:t>
              </a:r>
              <a:endParaRPr lang="en-US" sz="1100" dirty="0">
                <a:solidFill>
                  <a:schemeClr val="tx1"/>
                </a:solidFill>
              </a:endParaRPr>
            </a:p>
          </p:txBody>
        </p:sp>
        <p:sp>
          <p:nvSpPr>
            <p:cNvPr id="9" name="Rectangle 8"/>
            <p:cNvSpPr/>
            <p:nvPr/>
          </p:nvSpPr>
          <p:spPr>
            <a:xfrm>
              <a:off x="528909" y="1851642"/>
              <a:ext cx="3438834" cy="288052"/>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a:t>How to Take Care of Your Outdoor Grill</a:t>
              </a:r>
              <a:endParaRPr lang="en-US" sz="1400" dirty="0"/>
            </a:p>
            <a:p>
              <a:endParaRPr lang="en-US" sz="1050" b="1" dirty="0">
                <a:effectLst/>
                <a:ea typeface="ＭＳ 明朝"/>
                <a:cs typeface="Times New Roman"/>
              </a:endParaRPr>
            </a:p>
          </p:txBody>
        </p:sp>
        <p:sp>
          <p:nvSpPr>
            <p:cNvPr id="11" name="Text Box 3"/>
            <p:cNvSpPr txBox="1"/>
            <p:nvPr/>
          </p:nvSpPr>
          <p:spPr>
            <a:xfrm>
              <a:off x="478472" y="2185973"/>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smtClean="0"/>
                <a:t>Keeping </a:t>
              </a:r>
              <a:r>
                <a:rPr lang="en-US" sz="1050" dirty="0"/>
                <a:t>that gas grill in good shape is, therefore, paramount to happy outdoor barbecues and family </a:t>
              </a:r>
              <a:r>
                <a:rPr lang="en-US" sz="1050" dirty="0" smtClean="0"/>
                <a:t>gatherings. And </a:t>
              </a:r>
              <a:r>
                <a:rPr lang="en-US" sz="1050" dirty="0"/>
                <a:t>here’s something we all know: Outdoor gas grills don’t clean or take care of themselves. It takes determination on your part to keep them working for you, meal after meal after meal.</a:t>
              </a:r>
            </a:p>
            <a:p>
              <a:r>
                <a:rPr lang="en-US" sz="1050" dirty="0"/>
                <a:t> </a:t>
              </a:r>
            </a:p>
            <a:p>
              <a:r>
                <a:rPr lang="en-US" sz="1050" dirty="0"/>
                <a:t>Here are a few easy steps to keeping your gas grill in good shape. </a:t>
              </a:r>
            </a:p>
            <a:p>
              <a:r>
                <a:rPr lang="en-US" sz="1050" dirty="0"/>
                <a:t> </a:t>
              </a:r>
            </a:p>
            <a:p>
              <a:r>
                <a:rPr lang="en-US" sz="1050" b="1" dirty="0"/>
                <a:t>Step 1:</a:t>
              </a:r>
              <a:r>
                <a:rPr lang="en-US" sz="1050" dirty="0"/>
                <a:t> After cooking your favorite treat on the grill (after removing all the food to a platter, of course) keep the grill </a:t>
              </a:r>
              <a:r>
                <a:rPr lang="en-US" sz="1050" i="1" dirty="0"/>
                <a:t>on</a:t>
              </a:r>
              <a:r>
                <a:rPr lang="en-US" sz="1050" dirty="0"/>
                <a:t>. In fact, turn it </a:t>
              </a:r>
              <a:r>
                <a:rPr lang="en-US" sz="1050" i="1" dirty="0"/>
                <a:t>up</a:t>
              </a:r>
              <a:r>
                <a:rPr lang="en-US" sz="1050" dirty="0"/>
                <a:t> a bit, and let all the bits of meat and drippings burn to a crisp so after everything cools you can scrape them off the grill grate. If you don’t do this, the next time you fire up the grill means you will be dealing with the remnants of the previous meal. That’s not tasty.</a:t>
              </a:r>
            </a:p>
            <a:p>
              <a:r>
                <a:rPr lang="en-US" sz="1050" dirty="0"/>
                <a:t> </a:t>
              </a:r>
            </a:p>
            <a:p>
              <a:r>
                <a:rPr lang="en-US" sz="1050" b="1" dirty="0"/>
                <a:t>Step 2:</a:t>
              </a:r>
              <a:r>
                <a:rPr lang="en-US" sz="1050" dirty="0"/>
                <a:t> Look underneath… no matter the quality of your grill, if you have a storage area for pans, spatulas and the propane tank, food drippings and debris can quickly create a problem. Clean out that storage area on a regular basis, keeping everything neat and ready for the next meal.</a:t>
              </a:r>
            </a:p>
            <a:p>
              <a:r>
                <a:rPr lang="en-US" sz="1050" dirty="0"/>
                <a:t> </a:t>
              </a:r>
            </a:p>
            <a:p>
              <a:r>
                <a:rPr lang="en-US" sz="1050" b="1" dirty="0"/>
                <a:t>Step 3:</a:t>
              </a:r>
              <a:r>
                <a:rPr lang="en-US" sz="1050" dirty="0"/>
                <a:t> Don’t ignore the exterior of the grill. Washing the outside of the grill with warm, soapy water keeps grime from building up.</a:t>
              </a:r>
            </a:p>
            <a:p>
              <a:r>
                <a:rPr lang="en-US" sz="1050" dirty="0"/>
                <a:t> </a:t>
              </a:r>
            </a:p>
            <a:p>
              <a:r>
                <a:rPr lang="en-US" sz="1050" b="1" dirty="0"/>
                <a:t>Step 4:</a:t>
              </a:r>
              <a:r>
                <a:rPr lang="en-US" sz="1050" dirty="0"/>
                <a:t> When not in use, keep everything covered up. Some feel that with warmer weather, they can leave the grill exposed to the elements. Hey, it’s meant to be outside, right? Yet keeping the grill under a quality grill cover can add years of life to your trusty outdoor cooking partner</a:t>
              </a:r>
              <a:r>
                <a:rPr lang="en-US" sz="1050" dirty="0" smtClean="0"/>
                <a:t>.</a:t>
              </a:r>
            </a:p>
            <a:p>
              <a:endParaRPr lang="en-US" sz="1050" dirty="0"/>
            </a:p>
            <a:p>
              <a:r>
                <a:rPr lang="en-US" sz="1050" dirty="0">
                  <a:solidFill>
                    <a:schemeClr val="tx1"/>
                  </a:solidFill>
                </a:rPr>
                <a:t>Of course, with outdoor grilling comes greasy spills that can spot and stain your carpet. </a:t>
              </a:r>
              <a:r>
                <a:rPr lang="en-US" sz="1050" dirty="0"/>
                <a:t> </a:t>
              </a:r>
            </a:p>
          </p:txBody>
        </p:sp>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3967004" y="1851661"/>
              <a:ext cx="3391670" cy="5087505"/>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Rounded Rectangle 22"/>
            <p:cNvSpPr/>
            <p:nvPr/>
          </p:nvSpPr>
          <p:spPr>
            <a:xfrm>
              <a:off x="471106" y="8176944"/>
              <a:ext cx="6894646" cy="1376133"/>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110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29694" y="-13"/>
            <a:ext cx="7770676" cy="10058400"/>
            <a:chOff x="29694" y="-13"/>
            <a:chExt cx="7770676" cy="10058400"/>
          </a:xfrm>
        </p:grpSpPr>
        <p:sp>
          <p:nvSpPr>
            <p:cNvPr id="13" name="Rectangle 12"/>
            <p:cNvSpPr>
              <a:spLocks noChangeAspect="1"/>
            </p:cNvSpPr>
            <p:nvPr/>
          </p:nvSpPr>
          <p:spPr>
            <a:xfrm>
              <a:off x="29694" y="-13"/>
              <a:ext cx="7770676"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73948" y="645228"/>
              <a:ext cx="6282171" cy="736406"/>
            </a:xfrm>
            <a:prstGeom prst="rect">
              <a:avLst/>
            </a:prstGeom>
            <a:solidFill>
              <a:srgbClr val="F2F2F2"/>
            </a:solidFill>
            <a:ln>
              <a:noFill/>
            </a:ln>
          </p:spPr>
        </p:pic>
        <p:cxnSp>
          <p:nvCxnSpPr>
            <p:cNvPr id="7" name="Straight Connector 6"/>
            <p:cNvCxnSpPr/>
            <p:nvPr/>
          </p:nvCxnSpPr>
          <p:spPr>
            <a:xfrm>
              <a:off x="471394" y="1512348"/>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78472" y="499636"/>
              <a:ext cx="6887280" cy="0"/>
            </a:xfrm>
            <a:prstGeom prst="line">
              <a:avLst/>
            </a:prstGeom>
            <a:solidFill>
              <a:srgbClr val="F2F2F2"/>
            </a:solid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39405" y="9707398"/>
              <a:ext cx="6880199"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65000"/>
                    </a:schemeClr>
                  </a:solidFill>
                  <a:latin typeface="Arial Narrow"/>
                  <a:cs typeface="Arial Narrow"/>
                </a:rPr>
                <a:t>Short &amp; Simple • © 2016 Thinkshortcut Publishing, LLC • Created by MarketingZoo.com</a:t>
              </a:r>
              <a:endParaRPr lang="en-US" sz="900" dirty="0">
                <a:solidFill>
                  <a:schemeClr val="bg1">
                    <a:lumMod val="65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998175371"/>
                </p:ext>
              </p:extLst>
            </p:nvPr>
          </p:nvGraphicFramePr>
          <p:xfrm>
            <a:off x="998220" y="4416130"/>
            <a:ext cx="5833628" cy="137800"/>
          </p:xfrm>
          <a:graphic>
            <a:graphicData uri="http://schemas.openxmlformats.org/presentationml/2006/ole">
              <mc:AlternateContent xmlns:mc="http://schemas.openxmlformats.org/markup-compatibility/2006">
                <mc:Choice xmlns:v="urn:schemas-microsoft-com:vml" Requires="v">
                  <p:oleObj spid="_x0000_s1029"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998220" y="4416130"/>
                          <a:ext cx="5833628" cy="137800"/>
                        </a:xfrm>
                        <a:prstGeom prst="rect">
                          <a:avLst/>
                        </a:prstGeom>
                      </p:spPr>
                    </p:pic>
                  </p:oleObj>
                </mc:Fallback>
              </mc:AlternateContent>
            </a:graphicData>
          </a:graphic>
        </p:graphicFrame>
        <p:sp>
          <p:nvSpPr>
            <p:cNvPr id="25" name="Rectangle 24"/>
            <p:cNvSpPr/>
            <p:nvPr/>
          </p:nvSpPr>
          <p:spPr>
            <a:xfrm>
              <a:off x="3944738" y="6979408"/>
              <a:ext cx="3605954" cy="8190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smtClean="0">
                  <a:solidFill>
                    <a:schemeClr val="tx1"/>
                  </a:solidFill>
                </a:rPr>
                <a:t>“</a:t>
              </a:r>
              <a:r>
                <a:rPr lang="en-US" sz="1100" dirty="0">
                  <a:solidFill>
                    <a:schemeClr val="tx1"/>
                  </a:solidFill>
                </a:rPr>
                <a:t>You can do your research on how to fix the problem, but the best solution is, no doubt, getting expert advice from your professional water damage restoration contractor or mold removal or remediation company. Keep your family safe. Call the experts</a:t>
              </a:r>
              <a:r>
                <a:rPr lang="en-US" sz="1100" dirty="0" smtClean="0">
                  <a:solidFill>
                    <a:schemeClr val="tx1"/>
                  </a:solidFill>
                </a:rPr>
                <a:t>.</a:t>
              </a:r>
              <a:r>
                <a:rPr lang="en-US" sz="1100" b="1" dirty="0" smtClean="0">
                  <a:solidFill>
                    <a:schemeClr val="tx1"/>
                  </a:solidFill>
                </a:rPr>
                <a:t>”</a:t>
              </a:r>
              <a:endParaRPr lang="en-US" sz="1100" b="1" dirty="0">
                <a:solidFill>
                  <a:schemeClr val="tx1"/>
                </a:solidFill>
              </a:endParaRPr>
            </a:p>
          </p:txBody>
        </p:sp>
        <p:sp>
          <p:nvSpPr>
            <p:cNvPr id="9" name="Rectangle 8"/>
            <p:cNvSpPr/>
            <p:nvPr/>
          </p:nvSpPr>
          <p:spPr>
            <a:xfrm>
              <a:off x="528909" y="1851641"/>
              <a:ext cx="3438834" cy="400479"/>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a:t>How Dangerous is Mold in Your Home?</a:t>
              </a:r>
              <a:endParaRPr lang="en-US" sz="1400" dirty="0"/>
            </a:p>
            <a:p>
              <a:endParaRPr lang="en-US" sz="1050" b="1" dirty="0">
                <a:effectLst/>
                <a:ea typeface="ＭＳ 明朝"/>
                <a:cs typeface="Times New Roman"/>
              </a:endParaRPr>
            </a:p>
          </p:txBody>
        </p:sp>
        <p:sp>
          <p:nvSpPr>
            <p:cNvPr id="11" name="Text Box 3"/>
            <p:cNvSpPr txBox="1"/>
            <p:nvPr/>
          </p:nvSpPr>
          <p:spPr>
            <a:xfrm>
              <a:off x="478473" y="2270408"/>
              <a:ext cx="3466265"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Everyone wants the safest, healthiest home environment for their families. You would do anything to protect your loved ones from exposure to any substance that could cause them harm.</a:t>
              </a:r>
            </a:p>
            <a:p>
              <a:r>
                <a:rPr lang="en-US" sz="1050" dirty="0"/>
                <a:t> </a:t>
              </a:r>
            </a:p>
            <a:p>
              <a:r>
                <a:rPr lang="en-US" sz="1050" dirty="0"/>
                <a:t>One of those feared substances is “mold” and with what you have seen in the news in recent years, exposure to harmful or “toxic” mold has affected the health of countless people — folks just like you.</a:t>
              </a:r>
            </a:p>
            <a:p>
              <a:r>
                <a:rPr lang="en-US" sz="1050" dirty="0"/>
                <a:t> </a:t>
              </a:r>
            </a:p>
            <a:p>
              <a:r>
                <a:rPr lang="en-US" sz="1050" dirty="0"/>
                <a:t>This brings up the all-important question: </a:t>
              </a:r>
              <a:r>
                <a:rPr lang="en-US" sz="1050" i="1" dirty="0"/>
                <a:t>Just exactly how dangerous is mold in homes?</a:t>
              </a:r>
              <a:endParaRPr lang="en-US" sz="1050" dirty="0"/>
            </a:p>
            <a:p>
              <a:r>
                <a:rPr lang="en-US" sz="1050" dirty="0"/>
                <a:t> </a:t>
              </a:r>
            </a:p>
            <a:p>
              <a:r>
                <a:rPr lang="en-US" sz="1050" dirty="0"/>
                <a:t>That’s a tricky question, because there are many types of mold and mold is virtually everywhere. There is probably a little bit in your basement right now. Your shoes when you came home yesterday no doubt brought in a few mold spores. Mold spores can be in breathable space and travel in the air.</a:t>
              </a:r>
            </a:p>
            <a:p>
              <a:r>
                <a:rPr lang="en-US" sz="1050" dirty="0"/>
                <a:t> </a:t>
              </a:r>
            </a:p>
            <a:p>
              <a:r>
                <a:rPr lang="en-US" sz="1050" dirty="0"/>
                <a:t>When you step outside, you are surrounded by mold. There’s nothing you can do about that. The main concern is usually what’s </a:t>
              </a:r>
              <a:r>
                <a:rPr lang="en-US" sz="1050" i="1" dirty="0"/>
                <a:t>in</a:t>
              </a:r>
              <a:r>
                <a:rPr lang="en-US" sz="1050" dirty="0"/>
                <a:t> the home, not </a:t>
              </a:r>
              <a:r>
                <a:rPr lang="en-US" sz="1050" i="1" dirty="0"/>
                <a:t>outside</a:t>
              </a:r>
              <a:r>
                <a:rPr lang="en-US" sz="1050" dirty="0"/>
                <a:t>, although if you are sensitive to mold you should avoid all damp areas that could promote mold growth, inside and out.</a:t>
              </a:r>
            </a:p>
            <a:p>
              <a:r>
                <a:rPr lang="en-US" sz="1050" dirty="0"/>
                <a:t> </a:t>
              </a:r>
            </a:p>
            <a:p>
              <a:r>
                <a:rPr lang="en-US" sz="1050" dirty="0"/>
                <a:t>Some people are affected by even the smallest amounts of mold. They may have nasal issues, watery eyes, coughing and other physical reactions. A smaller segment of the population are very sensitive to exposure to mold, having severe reactions that can be life threatening. Others aren’t affected at all, and can be around and/or exposure to all types of molds with no apparent </a:t>
              </a:r>
              <a:r>
                <a:rPr lang="en-US" sz="1050" dirty="0" smtClean="0"/>
                <a:t>sensitivities. The </a:t>
              </a:r>
              <a:r>
                <a:rPr lang="en-US" sz="1050" dirty="0"/>
                <a:t>issue is twofold if mold is growing in your home. You must clean it up or have it cleaned up, and </a:t>
              </a:r>
              <a:r>
                <a:rPr lang="en-US" sz="1050" dirty="0" smtClean="0"/>
                <a:t>fix </a:t>
              </a:r>
              <a:r>
                <a:rPr lang="en-US" sz="1050" dirty="0"/>
                <a:t>the moisture problem.</a:t>
              </a:r>
            </a:p>
            <a:p>
              <a:r>
                <a:rPr lang="en-US" sz="1050" dirty="0"/>
                <a:t>	</a:t>
              </a:r>
              <a:r>
                <a:rPr lang="en-US" sz="1050" dirty="0"/>
                <a:t> </a:t>
              </a:r>
              <a:r>
                <a:rPr lang="en-US" sz="1050" dirty="0"/>
                <a:t> </a:t>
              </a:r>
            </a:p>
          </p:txBody>
        </p:sp>
        <p:sp>
          <p:nvSpPr>
            <p:cNvPr id="23" name="Rounded Rectangle 22"/>
            <p:cNvSpPr/>
            <p:nvPr/>
          </p:nvSpPr>
          <p:spPr>
            <a:xfrm>
              <a:off x="528489" y="8064483"/>
              <a:ext cx="6877030" cy="1465206"/>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79505" y="1851642"/>
              <a:ext cx="3372090" cy="5058135"/>
            </a:xfrm>
            <a:prstGeom prst="rect">
              <a:avLst/>
            </a:prstGeom>
          </p:spPr>
        </p:pic>
      </p:grpSp>
    </p:spTree>
    <p:extLst>
      <p:ext uri="{BB962C8B-B14F-4D97-AF65-F5344CB8AC3E}">
        <p14:creationId xmlns:p14="http://schemas.microsoft.com/office/powerpoint/2010/main" val="10677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687</TotalTime>
  <Words>232</Words>
  <Application>Microsoft Macintosh PowerPoint</Application>
  <PresentationFormat>Custom</PresentationFormat>
  <Paragraphs>35</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Narrow</vt:lpstr>
      <vt:lpstr>Calibri</vt:lpstr>
      <vt:lpstr>ＭＳ 明朝</vt:lpstr>
      <vt:lpstr>Times New Roman</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Gary Arndts</cp:lastModifiedBy>
  <cp:revision>76</cp:revision>
  <cp:lastPrinted>2015-03-23T15:16:24Z</cp:lastPrinted>
  <dcterms:created xsi:type="dcterms:W3CDTF">2015-01-19T15:58:58Z</dcterms:created>
  <dcterms:modified xsi:type="dcterms:W3CDTF">2016-04-20T15:28:04Z</dcterms:modified>
</cp:coreProperties>
</file>