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1" r:id="rId2"/>
    <p:sldId id="262"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F2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06"/>
    <p:restoredTop sz="94754"/>
  </p:normalViewPr>
  <p:slideViewPr>
    <p:cSldViewPr snapToGrid="0" snapToObjects="1">
      <p:cViewPr>
        <p:scale>
          <a:sx n="143" d="100"/>
          <a:sy n="143" d="100"/>
        </p:scale>
        <p:origin x="464" y="10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5/4/16</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199889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a:p>
        </p:txBody>
      </p:sp>
    </p:spTree>
    <p:extLst>
      <p:ext uri="{BB962C8B-B14F-4D97-AF65-F5344CB8AC3E}">
        <p14:creationId xmlns:p14="http://schemas.microsoft.com/office/powerpoint/2010/main" val="142938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5/4/16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5/4/16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5/4/16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5/4/16</a:t>
            </a:fld>
            <a:endParaRPr lang="en-US"/>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package" Target="../embeddings/Microsoft_Word_Document1.docx"/><Relationship Id="rId6" Type="http://schemas.openxmlformats.org/officeDocument/2006/relationships/image" Target="../media/image1.emf"/><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package" Target="../embeddings/Microsoft_Word_Document2.docx"/><Relationship Id="rId6" Type="http://schemas.openxmlformats.org/officeDocument/2006/relationships/image" Target="../media/image1.emf"/><Relationship Id="rId7"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3" name="Group 2"/>
          <p:cNvGrpSpPr/>
          <p:nvPr/>
        </p:nvGrpSpPr>
        <p:grpSpPr>
          <a:xfrm>
            <a:off x="1724" y="0"/>
            <a:ext cx="7770676" cy="10058400"/>
            <a:chOff x="1724" y="0"/>
            <a:chExt cx="7770676" cy="10058400"/>
          </a:xfrm>
        </p:grpSpPr>
        <p:sp>
          <p:nvSpPr>
            <p:cNvPr id="13" name="Rectangle 12"/>
            <p:cNvSpPr>
              <a:spLocks noChangeAspect="1"/>
            </p:cNvSpPr>
            <p:nvPr/>
          </p:nvSpPr>
          <p:spPr>
            <a:xfrm>
              <a:off x="1724" y="0"/>
              <a:ext cx="7770676"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45978" y="645241"/>
              <a:ext cx="6282171" cy="736406"/>
            </a:xfrm>
            <a:prstGeom prst="rect">
              <a:avLst/>
            </a:prstGeom>
            <a:solidFill>
              <a:srgbClr val="F2F2F2"/>
            </a:solidFill>
            <a:ln>
              <a:noFill/>
            </a:ln>
          </p:spPr>
        </p:pic>
        <p:cxnSp>
          <p:nvCxnSpPr>
            <p:cNvPr id="7" name="Straight Connector 6"/>
            <p:cNvCxnSpPr/>
            <p:nvPr/>
          </p:nvCxnSpPr>
          <p:spPr>
            <a:xfrm>
              <a:off x="443424" y="1512361"/>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0502" y="499649"/>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11435" y="9707411"/>
              <a:ext cx="6880199"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2016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22863293"/>
                </p:ext>
              </p:extLst>
            </p:nvPr>
          </p:nvGraphicFramePr>
          <p:xfrm>
            <a:off x="970250" y="4416143"/>
            <a:ext cx="5833628" cy="137800"/>
          </p:xfrm>
          <a:graphic>
            <a:graphicData uri="http://schemas.openxmlformats.org/presentationml/2006/ole">
              <mc:AlternateContent xmlns:mc="http://schemas.openxmlformats.org/markup-compatibility/2006">
                <mc:Choice xmlns:v="urn:schemas-microsoft-com:vml" Requires="v">
                  <p:oleObj spid="_x0000_s2095"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970250" y="4416143"/>
                          <a:ext cx="5833628" cy="137800"/>
                        </a:xfrm>
                        <a:prstGeom prst="rect">
                          <a:avLst/>
                        </a:prstGeom>
                      </p:spPr>
                    </p:pic>
                  </p:oleObj>
                </mc:Fallback>
              </mc:AlternateContent>
            </a:graphicData>
          </a:graphic>
        </p:graphicFrame>
        <p:sp>
          <p:nvSpPr>
            <p:cNvPr id="25" name="Rectangle 24"/>
            <p:cNvSpPr/>
            <p:nvPr/>
          </p:nvSpPr>
          <p:spPr>
            <a:xfrm>
              <a:off x="3831892" y="7084116"/>
              <a:ext cx="3605954"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300" dirty="0">
                  <a:solidFill>
                    <a:schemeClr val="tx1"/>
                  </a:solidFill>
                </a:rPr>
                <a:t> </a:t>
              </a:r>
              <a:r>
                <a:rPr lang="en-US" sz="1300" dirty="0" smtClean="0">
                  <a:solidFill>
                    <a:schemeClr val="tx1"/>
                  </a:solidFill>
                </a:rPr>
                <a:t>You </a:t>
              </a:r>
              <a:r>
                <a:rPr lang="en-US" sz="1300" dirty="0">
                  <a:solidFill>
                    <a:schemeClr val="tx1"/>
                  </a:solidFill>
                </a:rPr>
                <a:t>don’t want all that headache. When any water intrudes into your home, remember it’s more than water. It’s breeding ground for mold. Do what’s best. Call your water damage pro!</a:t>
              </a:r>
              <a:endParaRPr lang="en-US" sz="1300" dirty="0">
                <a:solidFill>
                  <a:schemeClr val="tx1"/>
                </a:solidFill>
              </a:endParaRPr>
            </a:p>
          </p:txBody>
        </p:sp>
        <p:sp>
          <p:nvSpPr>
            <p:cNvPr id="9" name="Rectangle 8"/>
            <p:cNvSpPr/>
            <p:nvPr/>
          </p:nvSpPr>
          <p:spPr>
            <a:xfrm>
              <a:off x="500939" y="1851655"/>
              <a:ext cx="3438834" cy="288052"/>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dirty="0"/>
                <a:t>Keep Mold at Bay: Take Away its Food</a:t>
              </a:r>
              <a:endParaRPr lang="en-US" sz="1400" dirty="0"/>
            </a:p>
            <a:p>
              <a:endParaRPr lang="en-US" sz="1050" b="1" dirty="0">
                <a:effectLst/>
                <a:ea typeface="ＭＳ 明朝"/>
                <a:cs typeface="Times New Roman"/>
              </a:endParaRPr>
            </a:p>
          </p:txBody>
        </p:sp>
        <p:sp>
          <p:nvSpPr>
            <p:cNvPr id="11" name="Text Box 3"/>
            <p:cNvSpPr txBox="1"/>
            <p:nvPr/>
          </p:nvSpPr>
          <p:spPr>
            <a:xfrm>
              <a:off x="450502" y="2185986"/>
              <a:ext cx="3466265"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The Centers for Disease Control and Prevention recognizes how water damage situations (such as from a flood, leaky or broken pipe, sewage backup, </a:t>
              </a:r>
              <a:r>
                <a:rPr lang="en-US" sz="1050" dirty="0" err="1"/>
                <a:t>etc</a:t>
              </a:r>
              <a:r>
                <a:rPr lang="en-US" sz="1050" dirty="0"/>
                <a:t>) can be potentially hazardous… not just initially, but over time as well.</a:t>
              </a:r>
            </a:p>
            <a:p>
              <a:r>
                <a:rPr lang="en-US" sz="1050" dirty="0"/>
                <a:t> </a:t>
              </a:r>
            </a:p>
            <a:p>
              <a:r>
                <a:rPr lang="en-US" sz="1050" dirty="0"/>
                <a:t>Why? Because of the potential of mold and how it affects human health. Exposure to damp and moldy environments and materials can be especially harmful to those sensitive to irritants common to mold contamination. Some find that even being outside near plant life in the process of decomposition is a problem. Mold and mildew can run rampant under certain conditions, causing allergic reactions.</a:t>
              </a:r>
            </a:p>
            <a:p>
              <a:r>
                <a:rPr lang="en-US" sz="1050" dirty="0"/>
                <a:t> </a:t>
              </a:r>
            </a:p>
            <a:p>
              <a:r>
                <a:rPr lang="en-US" sz="1050" dirty="0"/>
                <a:t>So when a water damage does happen in your home, don’t take chances. Mold needs moisture. It needs to be fed. It will grow on organic materials that are wet. If you take away its “food” you inhibit the ability of mold to grow.</a:t>
              </a:r>
            </a:p>
            <a:p>
              <a:r>
                <a:rPr lang="en-US" sz="1050" b="1" dirty="0"/>
                <a:t> </a:t>
              </a:r>
              <a:endParaRPr lang="en-US" sz="1050" dirty="0"/>
            </a:p>
            <a:p>
              <a:r>
                <a:rPr lang="en-US" sz="1050" b="1" dirty="0"/>
                <a:t>Important </a:t>
              </a:r>
              <a:r>
                <a:rPr lang="en-US" sz="1050" b="1" dirty="0" smtClean="0"/>
                <a:t>reminders</a:t>
              </a:r>
              <a:r>
                <a:rPr lang="en-US" sz="1050" dirty="0" smtClean="0"/>
                <a:t>: Remember </a:t>
              </a:r>
              <a:r>
                <a:rPr lang="en-US" sz="1050" dirty="0"/>
                <a:t>that mold will grow in places with a lot of moisture, anywhere there is a leak. This can be around windows, behind walls where water has intruded, from leaky roofs, and especially from leaky pipes – especially those that are leaking and you didn’t know about it!</a:t>
              </a:r>
            </a:p>
            <a:p>
              <a:r>
                <a:rPr lang="en-US" sz="1050" dirty="0"/>
                <a:t> </a:t>
              </a:r>
            </a:p>
            <a:p>
              <a:r>
                <a:rPr lang="en-US" sz="1050" dirty="0"/>
                <a:t>Many homeowners are tempted to clean up water that comes into their home, such as when a sump pump might fail or when a toilet might overflow. Good intentions for sure. But if you don’t get it really dry, really fast, there can be problems.</a:t>
              </a:r>
            </a:p>
            <a:p>
              <a:r>
                <a:rPr lang="en-US" sz="1050" dirty="0"/>
                <a:t> </a:t>
              </a:r>
            </a:p>
            <a:p>
              <a:r>
                <a:rPr lang="en-US" sz="1050" dirty="0"/>
                <a:t>Here’s a scary thought: Some professional water damage experts won’t even do a water removal job if they can’t get to it within 24 hours. They know mold could have started to grow and that means more work than simply extracting water and drying the home could be required.</a:t>
              </a:r>
            </a:p>
            <a:p>
              <a:r>
                <a:rPr lang="en-US" sz="1050" dirty="0"/>
                <a:t> </a:t>
              </a:r>
            </a:p>
          </p:txBody>
        </p:sp>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3939034" y="1851674"/>
              <a:ext cx="3391670" cy="5087505"/>
            </a:xfrm>
            <a:prstGeom prst="rect">
              <a:avLst/>
            </a:prstGeom>
            <a:noFill/>
            <a:extLst>
              <a:ext uri="{909E8E84-426E-40dd-AFC4-6F175D3DCCD1}">
                <a14:hiddenFill xmlns="" xmlns:a14="http://schemas.microsoft.com/office/drawing/2010/main">
                  <a:solidFill>
                    <a:srgbClr val="FFFFFF"/>
                  </a:solidFill>
                </a14:hiddenFill>
              </a:ext>
            </a:extLst>
          </p:spPr>
        </p:pic>
        <p:sp>
          <p:nvSpPr>
            <p:cNvPr id="23" name="Rounded Rectangle 22"/>
            <p:cNvSpPr/>
            <p:nvPr/>
          </p:nvSpPr>
          <p:spPr>
            <a:xfrm>
              <a:off x="450502" y="8106213"/>
              <a:ext cx="6894646" cy="1494950"/>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110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10" name="Group 9"/>
          <p:cNvGrpSpPr/>
          <p:nvPr/>
        </p:nvGrpSpPr>
        <p:grpSpPr>
          <a:xfrm>
            <a:off x="0" y="0"/>
            <a:ext cx="7770676" cy="10058400"/>
            <a:chOff x="0" y="0"/>
            <a:chExt cx="7770676" cy="10058400"/>
          </a:xfrm>
        </p:grpSpPr>
        <p:sp>
          <p:nvSpPr>
            <p:cNvPr id="13" name="Rectangle 12"/>
            <p:cNvSpPr>
              <a:spLocks noChangeAspect="1"/>
            </p:cNvSpPr>
            <p:nvPr/>
          </p:nvSpPr>
          <p:spPr>
            <a:xfrm>
              <a:off x="0" y="0"/>
              <a:ext cx="7770676"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73948" y="645228"/>
              <a:ext cx="6282171" cy="736406"/>
            </a:xfrm>
            <a:prstGeom prst="rect">
              <a:avLst/>
            </a:prstGeom>
            <a:solidFill>
              <a:srgbClr val="F2F2F2"/>
            </a:solidFill>
            <a:ln>
              <a:noFill/>
            </a:ln>
          </p:spPr>
        </p:pic>
        <p:cxnSp>
          <p:nvCxnSpPr>
            <p:cNvPr id="7" name="Straight Connector 6"/>
            <p:cNvCxnSpPr/>
            <p:nvPr/>
          </p:nvCxnSpPr>
          <p:spPr>
            <a:xfrm>
              <a:off x="471394" y="1512348"/>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78472" y="499636"/>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39405" y="9707398"/>
              <a:ext cx="6880199"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65000"/>
                    </a:schemeClr>
                  </a:solidFill>
                  <a:latin typeface="Arial Narrow"/>
                  <a:cs typeface="Arial Narrow"/>
                </a:rPr>
                <a:t>Short &amp; Simple • © 2016 Thinkshortcut Publishing, LLC • Created by MarketingZoo.com</a:t>
              </a:r>
              <a:endParaRPr lang="en-US" sz="900" dirty="0">
                <a:solidFill>
                  <a:schemeClr val="bg1">
                    <a:lumMod val="65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055813399"/>
                </p:ext>
              </p:extLst>
            </p:nvPr>
          </p:nvGraphicFramePr>
          <p:xfrm>
            <a:off x="998220" y="4416130"/>
            <a:ext cx="5833628" cy="137800"/>
          </p:xfrm>
          <a:graphic>
            <a:graphicData uri="http://schemas.openxmlformats.org/presentationml/2006/ole">
              <mc:AlternateContent xmlns:mc="http://schemas.openxmlformats.org/markup-compatibility/2006">
                <mc:Choice xmlns:v="urn:schemas-microsoft-com:vml" Requires="v">
                  <p:oleObj spid="_x0000_s1034"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998220" y="4416130"/>
                          <a:ext cx="5833628" cy="137800"/>
                        </a:xfrm>
                        <a:prstGeom prst="rect">
                          <a:avLst/>
                        </a:prstGeom>
                      </p:spPr>
                    </p:pic>
                  </p:oleObj>
                </mc:Fallback>
              </mc:AlternateContent>
            </a:graphicData>
          </a:graphic>
        </p:graphicFrame>
        <p:sp>
          <p:nvSpPr>
            <p:cNvPr id="25" name="Rectangle 24"/>
            <p:cNvSpPr/>
            <p:nvPr/>
          </p:nvSpPr>
          <p:spPr>
            <a:xfrm>
              <a:off x="3944738" y="6979408"/>
              <a:ext cx="3413936" cy="8190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400" dirty="0" smtClean="0">
                  <a:solidFill>
                    <a:schemeClr val="tx1"/>
                  </a:solidFill>
                </a:rPr>
                <a:t>“</a:t>
              </a:r>
              <a:r>
                <a:rPr lang="en-US" sz="1400" dirty="0">
                  <a:solidFill>
                    <a:schemeClr val="tx1"/>
                  </a:solidFill>
                </a:rPr>
                <a:t>So if you don’t like to live dangerously and would rather play it safe… call your favorite carpet and furniture cleaning company. They know exactly what to do and they have the tools and cleaning solutions to do it right</a:t>
              </a:r>
              <a:r>
                <a:rPr lang="en-US" sz="1400" dirty="0" smtClean="0">
                  <a:solidFill>
                    <a:schemeClr val="tx1"/>
                  </a:solidFill>
                </a:rPr>
                <a:t>!</a:t>
              </a:r>
              <a:r>
                <a:rPr lang="en-US" sz="1400" dirty="0" smtClean="0">
                  <a:solidFill>
                    <a:schemeClr val="tx1"/>
                  </a:solidFill>
                </a:rPr>
                <a:t>”</a:t>
              </a:r>
              <a:endParaRPr lang="en-US" sz="1400" dirty="0">
                <a:solidFill>
                  <a:schemeClr val="tx1"/>
                </a:solidFill>
              </a:endParaRPr>
            </a:p>
          </p:txBody>
        </p:sp>
        <p:sp>
          <p:nvSpPr>
            <p:cNvPr id="9" name="Rectangle 8"/>
            <p:cNvSpPr/>
            <p:nvPr/>
          </p:nvSpPr>
          <p:spPr>
            <a:xfrm>
              <a:off x="528909" y="1851641"/>
              <a:ext cx="3438834" cy="400479"/>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b="1" dirty="0" smtClean="0"/>
                <a:t>Removing </a:t>
              </a:r>
              <a:r>
                <a:rPr lang="en-US" sz="1200" b="1" dirty="0"/>
                <a:t>Blood Spots from Carpet and Furniture</a:t>
              </a:r>
              <a:endParaRPr lang="en-US" sz="1200" dirty="0"/>
            </a:p>
            <a:p>
              <a:endParaRPr lang="en-US" sz="1050" b="1" dirty="0">
                <a:effectLst/>
                <a:ea typeface="ＭＳ 明朝"/>
                <a:cs typeface="Times New Roman"/>
              </a:endParaRPr>
            </a:p>
          </p:txBody>
        </p:sp>
        <p:sp>
          <p:nvSpPr>
            <p:cNvPr id="11" name="Text Box 3"/>
            <p:cNvSpPr txBox="1"/>
            <p:nvPr/>
          </p:nvSpPr>
          <p:spPr>
            <a:xfrm>
              <a:off x="478473" y="2270408"/>
              <a:ext cx="3466265"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Blood spots on your carpet or on your furniture… what a terrible thing. </a:t>
              </a:r>
              <a:r>
                <a:rPr lang="en-US" sz="1050" dirty="0"/>
                <a:t> </a:t>
              </a:r>
              <a:r>
                <a:rPr lang="en-US" sz="1050" dirty="0" smtClean="0"/>
                <a:t>But blood </a:t>
              </a:r>
              <a:r>
                <a:rPr lang="en-US" sz="1050" dirty="0"/>
                <a:t>spots can be removed fairly easily if you get to it quick </a:t>
              </a:r>
              <a:r>
                <a:rPr lang="en-US" sz="1050" dirty="0" smtClean="0"/>
                <a:t>enough. Of </a:t>
              </a:r>
              <a:r>
                <a:rPr lang="en-US" sz="1050" dirty="0"/>
                <a:t>course, if there is a fair amount of blood, more than just a few spots, it’s best not to do anything except call a pro.</a:t>
              </a:r>
            </a:p>
            <a:p>
              <a:r>
                <a:rPr lang="en-US" sz="1050" dirty="0"/>
                <a:t> </a:t>
              </a:r>
            </a:p>
            <a:p>
              <a:r>
                <a:rPr lang="en-US" sz="1050" dirty="0"/>
                <a:t>For a small amount of </a:t>
              </a:r>
              <a:r>
                <a:rPr lang="en-US" sz="1050" dirty="0" smtClean="0"/>
                <a:t>blood, follow </a:t>
              </a:r>
              <a:r>
                <a:rPr lang="en-US" sz="1050" dirty="0"/>
                <a:t>some simple, safe procedures.</a:t>
              </a:r>
            </a:p>
            <a:p>
              <a:r>
                <a:rPr lang="en-US" sz="1050" dirty="0"/>
                <a:t> </a:t>
              </a:r>
            </a:p>
            <a:p>
              <a:pPr lvl="0"/>
              <a:r>
                <a:rPr lang="en-US" sz="1050" b="1" dirty="0"/>
                <a:t>Blot. </a:t>
              </a:r>
              <a:r>
                <a:rPr lang="en-US" sz="1050" dirty="0"/>
                <a:t>When you have a fresh blood spot, get a white absorbent and disposable towel (like a paper towel without print on it) and blot up as much as you can. Never rub or scrub. That can damage the color and/or texture of the fabric, especially furniture fabric</a:t>
              </a:r>
              <a:r>
                <a:rPr lang="en-US" sz="1050" dirty="0" smtClean="0"/>
                <a:t>.</a:t>
              </a:r>
            </a:p>
            <a:p>
              <a:pPr lvl="0"/>
              <a:endParaRPr lang="en-US" sz="1050" dirty="0"/>
            </a:p>
            <a:p>
              <a:pPr lvl="0"/>
              <a:r>
                <a:rPr lang="en-US" sz="1050" b="1" dirty="0"/>
                <a:t>There is probably still a spot remaining, </a:t>
              </a:r>
              <a:r>
                <a:rPr lang="en-US" sz="1050" dirty="0"/>
                <a:t>even with a lot of blotting. So take about a quart of </a:t>
              </a:r>
              <a:r>
                <a:rPr lang="en-US" sz="1050" dirty="0" err="1"/>
                <a:t>luke</a:t>
              </a:r>
              <a:r>
                <a:rPr lang="en-US" sz="1050" dirty="0"/>
                <a:t>-warm water in a bowl, and add a drop of dish soap to it. Just a </a:t>
              </a:r>
              <a:r>
                <a:rPr lang="en-US" sz="1050" i="1" dirty="0"/>
                <a:t>drop</a:t>
              </a:r>
              <a:r>
                <a:rPr lang="en-US" sz="1050" dirty="0"/>
                <a:t>, you don’t want to leave any sticky residue behind. Dip a fresh, white absorbent and disposable towel into the solution and </a:t>
              </a:r>
              <a:r>
                <a:rPr lang="en-US" sz="1050" i="1" dirty="0"/>
                <a:t>carefully</a:t>
              </a:r>
              <a:r>
                <a:rPr lang="en-US" sz="1050" dirty="0"/>
                <a:t> blot the blood again. What you are trying to do is use the detergent solution to release the blood from the fibers into the towel</a:t>
              </a:r>
              <a:r>
                <a:rPr lang="en-US" sz="1050" dirty="0" smtClean="0"/>
                <a:t>.</a:t>
              </a:r>
            </a:p>
            <a:p>
              <a:pPr lvl="0"/>
              <a:endParaRPr lang="en-US" sz="1050" dirty="0"/>
            </a:p>
            <a:p>
              <a:pPr lvl="0"/>
              <a:r>
                <a:rPr lang="en-US" sz="1050" b="1" dirty="0"/>
                <a:t>After that, </a:t>
              </a:r>
              <a:r>
                <a:rPr lang="en-US" sz="1050" dirty="0"/>
                <a:t>if there is still some light blood staining remaining, use a fresh, white, absorbent and disposable towel to apply a 3% solution of hydrogen peroxide, the same strength you purchase at a drug store. But remember, hydrogen peroxide is a “bleach” and you must be careful with colors, especially on furniture fabrics. It’s best to test an area like on the back, bottom skirting to make sure the colors aren’t affected</a:t>
              </a:r>
              <a:r>
                <a:rPr lang="en-US" sz="1050" dirty="0" smtClean="0"/>
                <a:t>. </a:t>
              </a:r>
            </a:p>
            <a:p>
              <a:pPr lvl="0"/>
              <a:endParaRPr lang="en-US" sz="1050" dirty="0">
                <a:solidFill>
                  <a:schemeClr val="tx1"/>
                </a:solidFill>
              </a:endParaRPr>
            </a:p>
            <a:p>
              <a:r>
                <a:rPr lang="en-US" sz="1050" dirty="0" smtClean="0">
                  <a:solidFill>
                    <a:schemeClr val="tx1"/>
                  </a:solidFill>
                </a:rPr>
                <a:t>Phew</a:t>
              </a:r>
              <a:r>
                <a:rPr lang="en-US" sz="1050" dirty="0">
                  <a:solidFill>
                    <a:schemeClr val="tx1"/>
                  </a:solidFill>
                </a:rPr>
                <a:t>! </a:t>
              </a:r>
              <a:r>
                <a:rPr lang="en-US" sz="1050" dirty="0" smtClean="0">
                  <a:solidFill>
                    <a:schemeClr val="tx1"/>
                  </a:solidFill>
                </a:rPr>
                <a:t>That’s </a:t>
              </a:r>
              <a:r>
                <a:rPr lang="en-US" sz="1050" dirty="0">
                  <a:solidFill>
                    <a:schemeClr val="tx1"/>
                  </a:solidFill>
                </a:rPr>
                <a:t>a lot of work. And it might do the trick, but it might not. You could set the blood and it could become a difficult stain if you aren’t careful.</a:t>
              </a:r>
            </a:p>
            <a:p>
              <a:pPr lvl="0"/>
              <a:endParaRPr lang="en-US" sz="1050" dirty="0"/>
            </a:p>
            <a:p>
              <a:r>
                <a:rPr lang="en-US" sz="1050" dirty="0"/>
                <a:t> </a:t>
              </a:r>
            </a:p>
            <a:p>
              <a:r>
                <a:rPr lang="en-US" sz="1050" dirty="0"/>
                <a:t>	  </a:t>
              </a:r>
            </a:p>
          </p:txBody>
        </p:sp>
        <p:sp>
          <p:nvSpPr>
            <p:cNvPr id="23" name="Rounded Rectangle 22"/>
            <p:cNvSpPr/>
            <p:nvPr/>
          </p:nvSpPr>
          <p:spPr>
            <a:xfrm>
              <a:off x="446823" y="8201447"/>
              <a:ext cx="6877030" cy="1311224"/>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65661" y="1851641"/>
              <a:ext cx="3372090" cy="5058135"/>
            </a:xfrm>
            <a:prstGeom prst="rect">
              <a:avLst/>
            </a:prstGeom>
          </p:spPr>
        </p:pic>
      </p:grpSp>
    </p:spTree>
    <p:extLst>
      <p:ext uri="{BB962C8B-B14F-4D97-AF65-F5344CB8AC3E}">
        <p14:creationId xmlns:p14="http://schemas.microsoft.com/office/powerpoint/2010/main" val="106775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731</TotalTime>
  <Words>195</Words>
  <Application>Microsoft Macintosh PowerPoint</Application>
  <PresentationFormat>Custom</PresentationFormat>
  <Paragraphs>34</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Narrow</vt:lpstr>
      <vt:lpstr>Calibri</vt:lpstr>
      <vt:lpstr>ＭＳ 明朝</vt:lpstr>
      <vt:lpstr>Times New Roman</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80</cp:revision>
  <cp:lastPrinted>2015-03-23T15:16:24Z</cp:lastPrinted>
  <dcterms:created xsi:type="dcterms:W3CDTF">2015-01-19T15:58:58Z</dcterms:created>
  <dcterms:modified xsi:type="dcterms:W3CDTF">2016-05-04T14:10:54Z</dcterms:modified>
</cp:coreProperties>
</file>