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C5C5B"/>
    <a:srgbClr val="164A10"/>
    <a:srgbClr val="FF8C00"/>
    <a:srgbClr val="EC9C5C"/>
    <a:srgbClr val="E48639"/>
    <a:srgbClr val="FFCFD0"/>
    <a:srgbClr val="F9F6EB"/>
    <a:srgbClr val="5A4419"/>
    <a:srgbClr val="00A2A4"/>
    <a:srgbClr val="25DC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64"/>
    <p:restoredTop sz="94753"/>
  </p:normalViewPr>
  <p:slideViewPr>
    <p:cSldViewPr snapToGrid="0" snapToObjects="1">
      <p:cViewPr>
        <p:scale>
          <a:sx n="128" d="100"/>
          <a:sy n="128" d="100"/>
        </p:scale>
        <p:origin x="1208" y="328"/>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9/26/17</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9/26/17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9/26/17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9/26/17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9/26/17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9/26/17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9/26/17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9/26/17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9/26/17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9/26/17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9/26/17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9/26/17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9/26/17</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p:cNvGrpSpPr/>
          <p:nvPr/>
        </p:nvGrpSpPr>
        <p:grpSpPr>
          <a:xfrm>
            <a:off x="0" y="0"/>
            <a:ext cx="7775828" cy="10058400"/>
            <a:chOff x="0" y="0"/>
            <a:chExt cx="7775828" cy="10058400"/>
          </a:xfrm>
        </p:grpSpPr>
        <p:grpSp>
          <p:nvGrpSpPr>
            <p:cNvPr id="4" name="Group 3"/>
            <p:cNvGrpSpPr/>
            <p:nvPr/>
          </p:nvGrpSpPr>
          <p:grpSpPr>
            <a:xfrm>
              <a:off x="0" y="0"/>
              <a:ext cx="7775828" cy="10058400"/>
              <a:chOff x="0" y="75634"/>
              <a:chExt cx="7775828" cy="10058400"/>
            </a:xfrm>
          </p:grpSpPr>
          <p:sp>
            <p:nvSpPr>
              <p:cNvPr id="13" name="Rectangle 12"/>
              <p:cNvSpPr>
                <a:spLocks noChangeAspect="1"/>
              </p:cNvSpPr>
              <p:nvPr/>
            </p:nvSpPr>
            <p:spPr>
              <a:xfrm>
                <a:off x="0" y="75634"/>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558843" y="9682625"/>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2931736" y="5581579"/>
                <a:ext cx="4666883"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An overworked heater can be dangerous. And one that is too large for a room can overheat the room and be uncomfortable.</a:t>
                </a:r>
              </a:p>
              <a:p>
                <a:endParaRPr lang="en-US" sz="1100" dirty="0" smtClean="0">
                  <a:solidFill>
                    <a:schemeClr val="tx1"/>
                  </a:solidFill>
                </a:endParaRPr>
              </a:p>
              <a:p>
                <a:r>
                  <a:rPr lang="en-US" sz="1100" dirty="0" smtClean="0">
                    <a:solidFill>
                      <a:schemeClr val="tx1"/>
                    </a:solidFill>
                  </a:rPr>
                  <a:t>When </a:t>
                </a:r>
                <a:r>
                  <a:rPr lang="en-US" sz="1100" dirty="0">
                    <a:solidFill>
                      <a:schemeClr val="tx1"/>
                    </a:solidFill>
                  </a:rPr>
                  <a:t>purchasing a fuel-fired heater, never fill it while the device is on. Open flames are dangerous. Use appropriate, approved containers to carry the fuel.</a:t>
                </a:r>
              </a:p>
              <a:p>
                <a:r>
                  <a:rPr lang="en-US" sz="1100" dirty="0">
                    <a:solidFill>
                      <a:schemeClr val="tx1"/>
                    </a:solidFill>
                  </a:rPr>
                  <a:t> </a:t>
                </a:r>
                <a:br>
                  <a:rPr lang="en-US" sz="1100" dirty="0">
                    <a:solidFill>
                      <a:schemeClr val="tx1"/>
                    </a:solidFill>
                  </a:rPr>
                </a:br>
                <a:r>
                  <a:rPr lang="en-US" sz="1100" dirty="0" smtClean="0">
                    <a:solidFill>
                      <a:schemeClr val="tx1"/>
                    </a:solidFill>
                  </a:rPr>
                  <a:t>Make sure an </a:t>
                </a:r>
                <a:r>
                  <a:rPr lang="en-US" sz="1100" dirty="0">
                    <a:solidFill>
                      <a:schemeClr val="tx1"/>
                    </a:solidFill>
                  </a:rPr>
                  <a:t>electric </a:t>
                </a:r>
                <a:r>
                  <a:rPr lang="en-US" sz="1100" dirty="0" smtClean="0">
                    <a:solidFill>
                      <a:schemeClr val="tx1"/>
                    </a:solidFill>
                  </a:rPr>
                  <a:t>heater is </a:t>
                </a:r>
                <a:r>
                  <a:rPr lang="en-US" sz="1100" dirty="0">
                    <a:solidFill>
                      <a:schemeClr val="tx1"/>
                    </a:solidFill>
                  </a:rPr>
                  <a:t>plugged into a three-prong outlet that is grounded. </a:t>
                </a:r>
                <a:r>
                  <a:rPr lang="en-US" sz="1100" dirty="0" smtClean="0">
                    <a:solidFill>
                      <a:schemeClr val="tx1"/>
                    </a:solidFill>
                  </a:rPr>
                  <a:t>Extension </a:t>
                </a:r>
                <a:r>
                  <a:rPr lang="en-US" sz="1100" dirty="0">
                    <a:solidFill>
                      <a:schemeClr val="tx1"/>
                    </a:solidFill>
                  </a:rPr>
                  <a:t>cords </a:t>
                </a:r>
                <a:r>
                  <a:rPr lang="en-US" sz="1100" dirty="0" smtClean="0">
                    <a:solidFill>
                      <a:schemeClr val="tx1"/>
                    </a:solidFill>
                  </a:rPr>
                  <a:t>must </a:t>
                </a:r>
                <a:r>
                  <a:rPr lang="en-US" sz="1100" dirty="0">
                    <a:solidFill>
                      <a:schemeClr val="tx1"/>
                    </a:solidFill>
                  </a:rPr>
                  <a:t>be able to handle the current your heater will need. Be sure to ask an expert about this.</a:t>
                </a:r>
              </a:p>
              <a:p>
                <a:r>
                  <a:rPr lang="en-US" sz="1100" dirty="0">
                    <a:solidFill>
                      <a:schemeClr val="tx1"/>
                    </a:solidFill>
                  </a:rPr>
                  <a:t> </a:t>
                </a:r>
                <a:br>
                  <a:rPr lang="en-US" sz="1100" dirty="0">
                    <a:solidFill>
                      <a:schemeClr val="tx1"/>
                    </a:solidFill>
                  </a:rPr>
                </a:br>
                <a:r>
                  <a:rPr lang="en-US" sz="1100" dirty="0" smtClean="0">
                    <a:solidFill>
                      <a:schemeClr val="tx1"/>
                    </a:solidFill>
                  </a:rPr>
                  <a:t>Keep flammable </a:t>
                </a:r>
                <a:r>
                  <a:rPr lang="en-US" sz="1100" dirty="0">
                    <a:solidFill>
                      <a:schemeClr val="tx1"/>
                    </a:solidFill>
                  </a:rPr>
                  <a:t>materials </a:t>
                </a:r>
                <a:r>
                  <a:rPr lang="en-US" sz="1100" dirty="0" smtClean="0">
                    <a:solidFill>
                      <a:schemeClr val="tx1"/>
                    </a:solidFill>
                  </a:rPr>
                  <a:t>such as furnishings and drapes away </a:t>
                </a:r>
                <a:r>
                  <a:rPr lang="en-US" sz="1100" dirty="0">
                    <a:solidFill>
                      <a:schemeClr val="tx1"/>
                    </a:solidFill>
                  </a:rPr>
                  <a:t>from the </a:t>
                </a:r>
                <a:r>
                  <a:rPr lang="en-US" sz="1100" dirty="0" smtClean="0">
                    <a:solidFill>
                      <a:schemeClr val="tx1"/>
                    </a:solidFill>
                  </a:rPr>
                  <a:t>heater</a:t>
                </a:r>
                <a:r>
                  <a:rPr lang="en-US" sz="1100" dirty="0">
                    <a:solidFill>
                      <a:schemeClr val="tx1"/>
                    </a:solidFill>
                  </a:rPr>
                  <a:t>.</a:t>
                </a:r>
                <a:r>
                  <a:rPr lang="en-US" sz="1100" dirty="0" smtClean="0">
                    <a:solidFill>
                      <a:schemeClr val="tx1"/>
                    </a:solidFill>
                  </a:rPr>
                  <a:t> When turning off the heater, let it cool </a:t>
                </a:r>
                <a:r>
                  <a:rPr lang="en-US" sz="1100" dirty="0">
                    <a:solidFill>
                      <a:schemeClr val="tx1"/>
                    </a:solidFill>
                  </a:rPr>
                  <a:t>down before touching or moving </a:t>
                </a:r>
                <a:r>
                  <a:rPr lang="en-US" sz="1100" dirty="0" smtClean="0">
                    <a:solidFill>
                      <a:schemeClr val="tx1"/>
                    </a:solidFill>
                  </a:rPr>
                  <a:t>it. But </a:t>
                </a:r>
                <a:r>
                  <a:rPr lang="en-US" sz="1100" dirty="0">
                    <a:solidFill>
                      <a:schemeClr val="tx1"/>
                    </a:solidFill>
                  </a:rPr>
                  <a:t>if anything does happen, such as a fire or smoke damage, then it’s time to get some professional help. Call your disaster restoration experts. </a:t>
                </a:r>
              </a:p>
            </p:txBody>
          </p:sp>
          <p:sp>
            <p:nvSpPr>
              <p:cNvPr id="9" name="Rectangle 8"/>
              <p:cNvSpPr/>
              <p:nvPr/>
            </p:nvSpPr>
            <p:spPr>
              <a:xfrm>
                <a:off x="288259" y="1712772"/>
                <a:ext cx="2643477" cy="329718"/>
              </a:xfrm>
              <a:prstGeom prst="rect">
                <a:avLst/>
              </a:prstGeom>
              <a:solidFill>
                <a:srgbClr val="5C5C5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600" b="1" dirty="0"/>
                  <a:t>Cold Weather Comfort</a:t>
                </a:r>
                <a:endParaRPr lang="en-US" sz="1600" dirty="0"/>
              </a:p>
            </p:txBody>
          </p:sp>
          <p:sp>
            <p:nvSpPr>
              <p:cNvPr id="11" name="Text Box 3"/>
              <p:cNvSpPr txBox="1"/>
              <p:nvPr/>
            </p:nvSpPr>
            <p:spPr>
              <a:xfrm>
                <a:off x="222929" y="2066327"/>
                <a:ext cx="2776998"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smtClean="0"/>
                  <a:t>Winter is coming. Some </a:t>
                </a:r>
                <a:r>
                  <a:rPr lang="en-US" sz="1100" dirty="0"/>
                  <a:t>find comfort from their fireplaces. Others might use electric blankets. And others rely on space heaters, either gas powered or electric, to boost the comfort level their regular heating system can’t always provide, especially in sub-zero temperatures.</a:t>
                </a:r>
                <a:br>
                  <a:rPr lang="en-US" sz="1100" dirty="0"/>
                </a:br>
                <a:r>
                  <a:rPr lang="en-US" sz="1100" dirty="0"/>
                  <a:t> </a:t>
                </a:r>
                <a:br>
                  <a:rPr lang="en-US" sz="1100" dirty="0"/>
                </a:br>
                <a:r>
                  <a:rPr lang="en-US" sz="1100" dirty="0"/>
                  <a:t>Space heater safety is very </a:t>
                </a:r>
                <a:r>
                  <a:rPr lang="en-US" sz="1100" dirty="0" smtClean="0"/>
                  <a:t>important. The </a:t>
                </a:r>
                <a:r>
                  <a:rPr lang="en-US" sz="1100" dirty="0"/>
                  <a:t>first consideration is which type of space heater you will choose. Electric models are considered safer than those which use fuel, which can be overturned and quickly cause a fire difficult to extinguish. </a:t>
                </a:r>
                <a:endParaRPr lang="en-US" sz="1100" dirty="0" smtClean="0"/>
              </a:p>
              <a:p>
                <a:endParaRPr lang="en-US" sz="1100" dirty="0"/>
              </a:p>
              <a:p>
                <a:r>
                  <a:rPr lang="en-US" sz="1100" dirty="0" smtClean="0"/>
                  <a:t>So consider </a:t>
                </a:r>
                <a:r>
                  <a:rPr lang="en-US" sz="1100" dirty="0"/>
                  <a:t>how the heater will be used and if there are children or pets (or clumsy adults) that might tip it over.</a:t>
                </a:r>
                <a:br>
                  <a:rPr lang="en-US" sz="1100" dirty="0"/>
                </a:br>
                <a:r>
                  <a:rPr lang="en-US" sz="1100" dirty="0"/>
                  <a:t> </a:t>
                </a:r>
                <a:br>
                  <a:rPr lang="en-US" sz="1100" dirty="0"/>
                </a:br>
                <a:r>
                  <a:rPr lang="en-US" sz="1100" b="1" dirty="0"/>
                  <a:t>Safety </a:t>
                </a:r>
                <a:r>
                  <a:rPr lang="en-US" sz="1100" b="1" dirty="0" smtClean="0"/>
                  <a:t>features</a:t>
                </a:r>
                <a:r>
                  <a:rPr lang="en-US" sz="1100" dirty="0" smtClean="0"/>
                  <a:t>. Consider </a:t>
                </a:r>
                <a:r>
                  <a:rPr lang="en-US" sz="1100" dirty="0"/>
                  <a:t>the size and shape of the heater. Lower-profile heaters are more difficult to tip over. Some space heaters are shaped like a tower, and can easily be tipped. Avoid </a:t>
                </a:r>
                <a:r>
                  <a:rPr lang="en-US" sz="1100" dirty="0" smtClean="0"/>
                  <a:t>those. While </a:t>
                </a:r>
                <a:r>
                  <a:rPr lang="en-US" sz="1100" dirty="0"/>
                  <a:t>all space heaters should have an automatic turn-off mechanism if tipped over, still do your research and ensure yours has one</a:t>
                </a:r>
                <a:r>
                  <a:rPr lang="en-US" sz="1100" dirty="0" smtClean="0"/>
                  <a:t>.</a:t>
                </a:r>
              </a:p>
              <a:p>
                <a:endParaRPr lang="en-US" sz="1100" dirty="0"/>
              </a:p>
              <a:p>
                <a:r>
                  <a:rPr lang="en-US" sz="1100" dirty="0">
                    <a:solidFill>
                      <a:schemeClr val="tx1"/>
                    </a:solidFill>
                  </a:rPr>
                  <a:t>If you have children or pets, an outer grill safety feature should be mandatory. You don’t want accidental contact burns to occur.</a:t>
                </a:r>
              </a:p>
              <a:p>
                <a:r>
                  <a:rPr lang="en-US" sz="1100" dirty="0">
                    <a:solidFill>
                      <a:schemeClr val="tx1"/>
                    </a:solidFill>
                  </a:rPr>
                  <a:t> </a:t>
                </a:r>
                <a:br>
                  <a:rPr lang="en-US" sz="1100" dirty="0">
                    <a:solidFill>
                      <a:schemeClr val="tx1"/>
                    </a:solidFill>
                  </a:rPr>
                </a:br>
                <a:r>
                  <a:rPr lang="en-US" sz="1100" b="1" dirty="0">
                    <a:solidFill>
                      <a:schemeClr val="tx1"/>
                    </a:solidFill>
                  </a:rPr>
                  <a:t>Safety </a:t>
                </a:r>
                <a:r>
                  <a:rPr lang="en-US" sz="1100" b="1" dirty="0" smtClean="0">
                    <a:solidFill>
                      <a:schemeClr val="tx1"/>
                    </a:solidFill>
                  </a:rPr>
                  <a:t>tips.  </a:t>
                </a:r>
                <a:r>
                  <a:rPr lang="en-US" sz="1100" dirty="0" smtClean="0">
                    <a:solidFill>
                      <a:schemeClr val="tx1"/>
                    </a:solidFill>
                  </a:rPr>
                  <a:t>Measure </a:t>
                </a:r>
                <a:r>
                  <a:rPr lang="en-US" sz="1100" dirty="0">
                    <a:solidFill>
                      <a:schemeClr val="tx1"/>
                    </a:solidFill>
                  </a:rPr>
                  <a:t>the area you wish to heat and make sure the device you purchase is sufficient for the space. </a:t>
                </a:r>
                <a:endParaRPr lang="en-US" sz="1050" dirty="0"/>
              </a:p>
              <a:p>
                <a:r>
                  <a:rPr lang="en-US" sz="1050" dirty="0"/>
                  <a:t> </a:t>
                </a:r>
                <a:br>
                  <a:rPr lang="en-US" sz="1050" dirty="0"/>
                </a:br>
                <a:endParaRPr lang="en-US" sz="1050" dirty="0"/>
              </a:p>
            </p:txBody>
          </p:sp>
          <p:sp>
            <p:nvSpPr>
              <p:cNvPr id="23" name="Rounded Rectangle 22"/>
              <p:cNvSpPr/>
              <p:nvPr/>
            </p:nvSpPr>
            <p:spPr>
              <a:xfrm>
                <a:off x="254288" y="8342881"/>
                <a:ext cx="7344331" cy="1202048"/>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 y="280018"/>
                <a:ext cx="7772399" cy="1119808"/>
              </a:xfrm>
              <a:prstGeom prst="rect">
                <a:avLst/>
              </a:prstGeom>
            </p:spPr>
          </p:pic>
          <p:cxnSp>
            <p:nvCxnSpPr>
              <p:cNvPr id="15" name="Straight Connector 14"/>
              <p:cNvCxnSpPr/>
              <p:nvPr/>
            </p:nvCxnSpPr>
            <p:spPr>
              <a:xfrm>
                <a:off x="1714" y="1353443"/>
                <a:ext cx="7772399" cy="0"/>
              </a:xfrm>
              <a:prstGeom prst="line">
                <a:avLst/>
              </a:prstGeom>
              <a:ln w="762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429" y="306522"/>
                <a:ext cx="7772399" cy="0"/>
              </a:xfrm>
              <a:prstGeom prst="line">
                <a:avLst/>
              </a:prstGeom>
              <a:ln w="76200">
                <a:solidFill>
                  <a:srgbClr val="FFFF00"/>
                </a:solidFill>
              </a:ln>
            </p:spPr>
            <p:style>
              <a:lnRef idx="2">
                <a:schemeClr val="accent1"/>
              </a:lnRef>
              <a:fillRef idx="0">
                <a:schemeClr val="accent1"/>
              </a:fillRef>
              <a:effectRef idx="1">
                <a:schemeClr val="accent1"/>
              </a:effectRef>
              <a:fontRef idx="minor">
                <a:schemeClr val="tx1"/>
              </a:fontRef>
            </p:style>
          </p:cxnSp>
        </p:gr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3897" y="1637138"/>
              <a:ext cx="4564722" cy="3826597"/>
            </a:xfrm>
            <a:prstGeom prst="rect">
              <a:avLst/>
            </a:prstGeom>
          </p:spPr>
        </p:pic>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3428" y="0"/>
            <a:ext cx="7775828" cy="10058400"/>
            <a:chOff x="-3428" y="0"/>
            <a:chExt cx="7775828" cy="10058400"/>
          </a:xfrm>
        </p:grpSpPr>
        <p:grpSp>
          <p:nvGrpSpPr>
            <p:cNvPr id="3" name="Group 2"/>
            <p:cNvGrpSpPr/>
            <p:nvPr/>
          </p:nvGrpSpPr>
          <p:grpSpPr>
            <a:xfrm>
              <a:off x="-3428" y="0"/>
              <a:ext cx="7775828" cy="10058400"/>
              <a:chOff x="-3428" y="0"/>
              <a:chExt cx="7775828" cy="10058400"/>
            </a:xfrm>
          </p:grpSpPr>
          <p:sp>
            <p:nvSpPr>
              <p:cNvPr id="13" name="Rectangle 12"/>
              <p:cNvSpPr>
                <a:spLocks noChangeAspect="1"/>
              </p:cNvSpPr>
              <p:nvPr/>
            </p:nvSpPr>
            <p:spPr>
              <a:xfrm>
                <a:off x="-3428" y="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3116917" y="5403150"/>
                <a:ext cx="4397966"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b="1" dirty="0">
                    <a:solidFill>
                      <a:schemeClr val="tx1"/>
                    </a:solidFill>
                  </a:rPr>
                  <a:t>Clean affected areas</a:t>
                </a:r>
                <a:r>
                  <a:rPr lang="en-US" sz="1100" dirty="0">
                    <a:solidFill>
                      <a:schemeClr val="tx1"/>
                    </a:solidFill>
                  </a:rPr>
                  <a:t/>
                </a:r>
                <a:br>
                  <a:rPr lang="en-US" sz="1100" dirty="0">
                    <a:solidFill>
                      <a:schemeClr val="tx1"/>
                    </a:solidFill>
                  </a:rPr>
                </a:br>
                <a:r>
                  <a:rPr lang="en-US" sz="1100" dirty="0">
                    <a:solidFill>
                      <a:schemeClr val="tx1"/>
                    </a:solidFill>
                  </a:rPr>
                  <a:t> </a:t>
                </a:r>
                <a:br>
                  <a:rPr lang="en-US" sz="1100" dirty="0">
                    <a:solidFill>
                      <a:schemeClr val="tx1"/>
                    </a:solidFill>
                  </a:rPr>
                </a:br>
                <a:r>
                  <a:rPr lang="en-US" sz="1100" dirty="0">
                    <a:solidFill>
                      <a:schemeClr val="tx1"/>
                    </a:solidFill>
                  </a:rPr>
                  <a:t>Once the source is removed, there is still some contamination on the surface. A thorough cleaning is important to remove any residual matter that can cause odors. Using hot water is best, if the surface can handle higher temperatures. Some furniture fabrics are heat sensitive, for example.</a:t>
                </a:r>
                <a:br>
                  <a:rPr lang="en-US" sz="1100" dirty="0">
                    <a:solidFill>
                      <a:schemeClr val="tx1"/>
                    </a:solidFill>
                  </a:rPr>
                </a:br>
                <a:r>
                  <a:rPr lang="en-US" sz="1100" dirty="0">
                    <a:solidFill>
                      <a:schemeClr val="tx1"/>
                    </a:solidFill>
                  </a:rPr>
                  <a:t> </a:t>
                </a:r>
                <a:br>
                  <a:rPr lang="en-US" sz="1100" dirty="0">
                    <a:solidFill>
                      <a:schemeClr val="tx1"/>
                    </a:solidFill>
                  </a:rPr>
                </a:br>
                <a:r>
                  <a:rPr lang="en-US" sz="1100" b="1" dirty="0">
                    <a:solidFill>
                      <a:schemeClr val="tx1"/>
                    </a:solidFill>
                  </a:rPr>
                  <a:t>Deodorize and disinfect</a:t>
                </a:r>
                <a:r>
                  <a:rPr lang="en-US" sz="1100" dirty="0">
                    <a:solidFill>
                      <a:schemeClr val="tx1"/>
                    </a:solidFill>
                  </a:rPr>
                  <a:t>. Now it’s time to use odor-removing products, such as an approved deodorizer and/or disinfectant. This should be the final step in odor removal. Follow manufacturer directions exactly, as using too little or too much product can be counter-productive.</a:t>
                </a:r>
                <a:br>
                  <a:rPr lang="en-US" sz="1100" dirty="0">
                    <a:solidFill>
                      <a:schemeClr val="tx1"/>
                    </a:solidFill>
                  </a:rPr>
                </a:br>
                <a:r>
                  <a:rPr lang="en-US" sz="1100" dirty="0">
                    <a:solidFill>
                      <a:schemeClr val="tx1"/>
                    </a:solidFill>
                  </a:rPr>
                  <a:t> </a:t>
                </a:r>
                <a:br>
                  <a:rPr lang="en-US" sz="1100" dirty="0">
                    <a:solidFill>
                      <a:schemeClr val="tx1"/>
                    </a:solidFill>
                  </a:rPr>
                </a:br>
                <a:r>
                  <a:rPr lang="en-US" sz="1100" dirty="0">
                    <a:solidFill>
                      <a:schemeClr val="tx1"/>
                    </a:solidFill>
                  </a:rPr>
                  <a:t>And never forget, your favorite cleaning professionals know how to clean and tackle tough odors. Let them do the dirty work. </a:t>
                </a:r>
                <a:r>
                  <a:rPr lang="en-US" sz="1100" i="1" dirty="0">
                    <a:solidFill>
                      <a:schemeClr val="tx1"/>
                    </a:solidFill>
                  </a:rPr>
                  <a:t>It pays to call a pro!</a:t>
                </a:r>
                <a:endParaRPr lang="en-US" sz="1100" dirty="0">
                  <a:solidFill>
                    <a:schemeClr val="tx1"/>
                  </a:solidFill>
                </a:endParaRPr>
              </a:p>
            </p:txBody>
          </p:sp>
          <p:sp>
            <p:nvSpPr>
              <p:cNvPr id="9" name="Rectangle 8"/>
              <p:cNvSpPr/>
              <p:nvPr/>
            </p:nvSpPr>
            <p:spPr>
              <a:xfrm>
                <a:off x="208940" y="1557709"/>
                <a:ext cx="2866755" cy="377789"/>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solidFill>
                      <a:schemeClr val="tx1"/>
                    </a:solidFill>
                  </a:rPr>
                  <a:t>Clean It — Don’t Cover It</a:t>
                </a:r>
                <a:endParaRPr lang="en-US" dirty="0">
                  <a:solidFill>
                    <a:schemeClr val="tx1"/>
                  </a:solidFill>
                </a:endParaRPr>
              </a:p>
            </p:txBody>
          </p:sp>
          <p:sp>
            <p:nvSpPr>
              <p:cNvPr id="11" name="Text Box 3"/>
              <p:cNvSpPr txBox="1"/>
              <p:nvPr/>
            </p:nvSpPr>
            <p:spPr>
              <a:xfrm>
                <a:off x="111375" y="2083080"/>
                <a:ext cx="294950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smtClean="0"/>
                  <a:t>Odors </a:t>
                </a:r>
                <a:r>
                  <a:rPr lang="en-US" sz="1100" dirty="0"/>
                  <a:t>are caused by a variety of sources. Some </a:t>
                </a:r>
                <a:r>
                  <a:rPr lang="en-US" sz="1100" dirty="0" smtClean="0"/>
                  <a:t>are </a:t>
                </a:r>
                <a:r>
                  <a:rPr lang="en-US" sz="1100" dirty="0"/>
                  <a:t>not </a:t>
                </a:r>
                <a:r>
                  <a:rPr lang="en-US" sz="1100" dirty="0" smtClean="0"/>
                  <a:t>so pleasant</a:t>
                </a:r>
                <a:r>
                  <a:rPr lang="en-US" sz="1100" dirty="0"/>
                  <a:t>, “malodorous,” such as from an unattended cat litter box or rotting garbage left too long in a trash bin.</a:t>
                </a:r>
                <a:br>
                  <a:rPr lang="en-US" sz="1100" dirty="0"/>
                </a:br>
                <a:r>
                  <a:rPr lang="en-US" sz="1100" dirty="0"/>
                  <a:t> </a:t>
                </a:r>
                <a:br>
                  <a:rPr lang="en-US" sz="1100" dirty="0"/>
                </a:br>
                <a:r>
                  <a:rPr lang="en-US" sz="1100" dirty="0" smtClean="0"/>
                  <a:t>That’s when </a:t>
                </a:r>
                <a:r>
                  <a:rPr lang="en-US" sz="1100" dirty="0"/>
                  <a:t>you must do something about it. </a:t>
                </a:r>
                <a:r>
                  <a:rPr lang="en-US" sz="1100" dirty="0" smtClean="0"/>
                  <a:t>Avoid </a:t>
                </a:r>
                <a:r>
                  <a:rPr lang="en-US" sz="1100" dirty="0"/>
                  <a:t>the urge is to just cover it up. </a:t>
                </a:r>
                <a:r>
                  <a:rPr lang="en-US" sz="1100" dirty="0" smtClean="0"/>
                  <a:t>Odors </a:t>
                </a:r>
                <a:r>
                  <a:rPr lang="en-US" sz="1100" dirty="0"/>
                  <a:t>just keep getting worse and worse and you eventually have a difficult situation to deal with.</a:t>
                </a:r>
                <a:br>
                  <a:rPr lang="en-US" sz="1100" dirty="0"/>
                </a:br>
                <a:r>
                  <a:rPr lang="en-US" sz="1100" dirty="0"/>
                  <a:t> </a:t>
                </a:r>
                <a:br>
                  <a:rPr lang="en-US" sz="1100" dirty="0"/>
                </a:br>
                <a:r>
                  <a:rPr lang="en-US" sz="1100" dirty="0" smtClean="0"/>
                  <a:t>A </a:t>
                </a:r>
                <a:r>
                  <a:rPr lang="en-US" sz="1100" dirty="0"/>
                  <a:t>rule of thumb is this: When </a:t>
                </a:r>
                <a:r>
                  <a:rPr lang="en-US" sz="1100" dirty="0" smtClean="0"/>
                  <a:t>your home is </a:t>
                </a:r>
                <a:r>
                  <a:rPr lang="en-US" sz="1100" dirty="0"/>
                  <a:t>clean and dry, there should be no odors.</a:t>
                </a:r>
                <a:br>
                  <a:rPr lang="en-US" sz="1100" dirty="0"/>
                </a:br>
                <a:r>
                  <a:rPr lang="en-US" sz="1100" dirty="0"/>
                  <a:t> </a:t>
                </a:r>
                <a:br>
                  <a:rPr lang="en-US" sz="1100" dirty="0"/>
                </a:br>
                <a:r>
                  <a:rPr lang="en-US" sz="1100" dirty="0"/>
                  <a:t>Your carpet, furniture and other absorbent materials in your home, over time, become soiled and often collect odors. Normal “dusty” odors are part of life between cleaning, and routine chores keep them manageable. Yet odors from urine, feces, body perspiration, and other sources are offensive and must be removed.</a:t>
                </a:r>
                <a:br>
                  <a:rPr lang="en-US" sz="1100" dirty="0"/>
                </a:br>
                <a:r>
                  <a:rPr lang="en-US" sz="1100" dirty="0"/>
                  <a:t> </a:t>
                </a:r>
                <a:br>
                  <a:rPr lang="en-US" sz="1100" dirty="0"/>
                </a:br>
                <a:r>
                  <a:rPr lang="en-US" sz="1100" dirty="0"/>
                  <a:t>There are three principles to follow when it comes to keeping your home clean and odor-free.</a:t>
                </a:r>
                <a:br>
                  <a:rPr lang="en-US" sz="1100" dirty="0"/>
                </a:br>
                <a:r>
                  <a:rPr lang="en-US" sz="1100" dirty="0"/>
                  <a:t> </a:t>
                </a:r>
                <a:br>
                  <a:rPr lang="en-US" sz="1100" dirty="0"/>
                </a:br>
                <a:r>
                  <a:rPr lang="en-US" sz="1100" b="1" dirty="0"/>
                  <a:t>Remove the </a:t>
                </a:r>
                <a:r>
                  <a:rPr lang="en-US" sz="1100" b="1" dirty="0" smtClean="0"/>
                  <a:t>source</a:t>
                </a:r>
                <a:r>
                  <a:rPr lang="en-US" sz="1100" dirty="0" smtClean="0"/>
                  <a:t>.  When </a:t>
                </a:r>
                <a:r>
                  <a:rPr lang="en-US" sz="1100" dirty="0"/>
                  <a:t>something is deposited, spilled, or has come into contact with a surface, the first step is to remove contamination. This means scraping, rinsing or otherwise removing any odor-causing sources. The sooner you do this, the easier the job will be. An example would be blotting and removing a fresh pet “accident”, as odors will quickly become worse over time.</a:t>
                </a:r>
                <a:br>
                  <a:rPr lang="en-US" sz="1100" dirty="0"/>
                </a:br>
                <a:r>
                  <a:rPr lang="en-US" sz="1100" dirty="0"/>
                  <a:t> </a:t>
                </a:r>
                <a:r>
                  <a:rPr lang="en-US" sz="1050" dirty="0"/>
                  <a:t/>
                </a:r>
                <a:br>
                  <a:rPr lang="en-US" sz="1050" dirty="0"/>
                </a:br>
                <a:endParaRPr lang="en-US" sz="1050" dirty="0"/>
              </a:p>
            </p:txBody>
          </p:sp>
          <p:sp>
            <p:nvSpPr>
              <p:cNvPr id="23" name="Rounded Rectangle 22"/>
              <p:cNvSpPr/>
              <p:nvPr/>
            </p:nvSpPr>
            <p:spPr>
              <a:xfrm>
                <a:off x="248946" y="8133693"/>
                <a:ext cx="7265937" cy="1211385"/>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8" name="Straight Connector 17"/>
              <p:cNvCxnSpPr/>
              <p:nvPr/>
            </p:nvCxnSpPr>
            <p:spPr>
              <a:xfrm>
                <a:off x="-1714" y="1258956"/>
                <a:ext cx="7772399" cy="0"/>
              </a:xfrm>
              <a:prstGeom prst="line">
                <a:avLst/>
              </a:prstGeom>
              <a:ln w="76200">
                <a:solidFill>
                  <a:schemeClr val="accent5">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 y="212035"/>
                <a:ext cx="7772399" cy="0"/>
              </a:xfrm>
              <a:prstGeom prst="line">
                <a:avLst/>
              </a:prstGeom>
              <a:ln w="76200">
                <a:solidFill>
                  <a:schemeClr val="accent5">
                    <a:lumMod val="40000"/>
                    <a:lumOff val="60000"/>
                  </a:schemeClr>
                </a:solidFill>
              </a:ln>
            </p:spPr>
            <p:style>
              <a:lnRef idx="2">
                <a:schemeClr val="accent1"/>
              </a:lnRef>
              <a:fillRef idx="0">
                <a:schemeClr val="accent1"/>
              </a:fillRef>
              <a:effectRef idx="1">
                <a:schemeClr val="accent1"/>
              </a:effectRef>
              <a:fontRef idx="minor">
                <a:schemeClr val="tx1"/>
              </a:fontRef>
            </p:style>
          </p:cxn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6917" y="1556246"/>
              <a:ext cx="4465792" cy="3743664"/>
            </a:xfrm>
            <a:prstGeom prst="rect">
              <a:avLst/>
            </a:prstGeom>
          </p:spPr>
        </p:pic>
      </p:grpSp>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1394</TotalTime>
  <Words>127</Words>
  <Application>Microsoft Macintosh PowerPoint</Application>
  <PresentationFormat>Custom</PresentationFormat>
  <Paragraphs>20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153</cp:revision>
  <cp:lastPrinted>2015-03-23T15:16:24Z</cp:lastPrinted>
  <dcterms:created xsi:type="dcterms:W3CDTF">2015-01-19T15:58:58Z</dcterms:created>
  <dcterms:modified xsi:type="dcterms:W3CDTF">2017-09-26T13:57:04Z</dcterms:modified>
</cp:coreProperties>
</file>