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3" r:id="rId2"/>
    <p:sldId id="264"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p15:clr>
            <a:srgbClr val="A4A3A4"/>
          </p15:clr>
        </p15:guide>
        <p15:guide id="2" pos="2448">
          <p15:clr>
            <a:srgbClr val="A4A3A4"/>
          </p15:clr>
        </p15:guide>
        <p15:guide id="3" orient="horz"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98D5F8"/>
    <a:srgbClr val="C5ECC2"/>
    <a:srgbClr val="B9E2DF"/>
    <a:srgbClr val="B3D0AD"/>
    <a:srgbClr val="1C541A"/>
    <a:srgbClr val="48A6DD"/>
    <a:srgbClr val="BD6360"/>
    <a:srgbClr val="777425"/>
    <a:srgbClr val="5C5C5B"/>
    <a:srgbClr val="164A1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69"/>
    <p:restoredTop sz="94796"/>
  </p:normalViewPr>
  <p:slideViewPr>
    <p:cSldViewPr snapToGrid="0" snapToObjects="1">
      <p:cViewPr varScale="1">
        <p:scale>
          <a:sx n="109" d="100"/>
          <a:sy n="109" d="100"/>
        </p:scale>
        <p:origin x="2432" y="184"/>
      </p:cViewPr>
      <p:guideLst>
        <p:guide orient="horz" pos="3456"/>
        <p:guide pos="2448"/>
        <p:guide orient="horz"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1B15C-4C98-9043-A691-2F48E65B3D05}" type="datetimeFigureOut">
              <a:rPr lang="en-US" smtClean="0"/>
              <a:t>2/26/18</a:t>
            </a:fld>
            <a:endParaRPr lang="en-US" dirty="0"/>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A048C-0343-114A-AB15-710100B91DF4}" type="slidenum">
              <a:rPr lang="en-US" smtClean="0"/>
              <a:t>‹#›</a:t>
            </a:fld>
            <a:endParaRPr lang="en-US" dirty="0"/>
          </a:p>
        </p:txBody>
      </p:sp>
    </p:spTree>
    <p:extLst>
      <p:ext uri="{BB962C8B-B14F-4D97-AF65-F5344CB8AC3E}">
        <p14:creationId xmlns:p14="http://schemas.microsoft.com/office/powerpoint/2010/main" val="14674512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1</a:t>
            </a:fld>
            <a:endParaRPr lang="en-US" dirty="0"/>
          </a:p>
        </p:txBody>
      </p:sp>
    </p:spTree>
    <p:extLst>
      <p:ext uri="{BB962C8B-B14F-4D97-AF65-F5344CB8AC3E}">
        <p14:creationId xmlns:p14="http://schemas.microsoft.com/office/powerpoint/2010/main" val="1053987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2</a:t>
            </a:fld>
            <a:endParaRPr lang="en-US" dirty="0"/>
          </a:p>
        </p:txBody>
      </p:sp>
    </p:spTree>
    <p:extLst>
      <p:ext uri="{BB962C8B-B14F-4D97-AF65-F5344CB8AC3E}">
        <p14:creationId xmlns:p14="http://schemas.microsoft.com/office/powerpoint/2010/main" val="578601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1" y="3124626"/>
            <a:ext cx="6606540" cy="2156037"/>
          </a:xfrm>
        </p:spPr>
        <p:txBody>
          <a:bodyPr/>
          <a:lstStyle/>
          <a:p>
            <a:r>
              <a:rPr lang="en-US"/>
              <a:t>Click to edit Master title style</a:t>
            </a:r>
          </a:p>
        </p:txBody>
      </p:sp>
      <p:sp>
        <p:nvSpPr>
          <p:cNvPr id="3" name="Subtitle 2"/>
          <p:cNvSpPr>
            <a:spLocks noGrp="1"/>
          </p:cNvSpPr>
          <p:nvPr>
            <p:ph type="subTitle" idx="1"/>
          </p:nvPr>
        </p:nvSpPr>
        <p:spPr>
          <a:xfrm>
            <a:off x="1165861" y="5699760"/>
            <a:ext cx="5440681"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1EEE66B-79AE-4047-8931-CC5FFEA766AC}" type="datetimeFigureOut">
              <a:rPr lang="en-US" smtClean="0"/>
              <a:t>2/26/18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79426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EE66B-79AE-4047-8931-CC5FFEA766AC}" type="datetimeFigureOut">
              <a:rPr lang="en-US" smtClean="0"/>
              <a:t>2/26/18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41117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33607" y="591397"/>
            <a:ext cx="1468120"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6551" y="591397"/>
            <a:ext cx="4277519"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EE66B-79AE-4047-8931-CC5FFEA766AC}" type="datetimeFigureOut">
              <a:rPr lang="en-US" smtClean="0"/>
              <a:t>2/26/18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2027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EE66B-79AE-4047-8931-CC5FFEA766AC}" type="datetimeFigureOut">
              <a:rPr lang="en-US" smtClean="0"/>
              <a:t>2/26/18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0901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EEE66B-79AE-4047-8931-CC5FFEA766AC}" type="datetimeFigureOut">
              <a:rPr lang="en-US" smtClean="0"/>
              <a:t>2/26/18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71170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6553" y="3441277"/>
            <a:ext cx="2872820"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28910" y="3441277"/>
            <a:ext cx="2872819"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EEE66B-79AE-4047-8931-CC5FFEA766AC}" type="datetimeFigureOut">
              <a:rPr lang="en-US" smtClean="0"/>
              <a:t>2/26/18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98377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2" y="402802"/>
            <a:ext cx="6995161"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EEE66B-79AE-4047-8931-CC5FFEA766AC}" type="datetimeFigureOut">
              <a:rPr lang="en-US" smtClean="0"/>
              <a:t>2/26/18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395532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EEE66B-79AE-4047-8931-CC5FFEA766AC}" type="datetimeFigureOut">
              <a:rPr lang="en-US" smtClean="0"/>
              <a:t>2/26/18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7835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EE66B-79AE-4047-8931-CC5FFEA766AC}" type="datetimeFigureOut">
              <a:rPr lang="en-US" smtClean="0"/>
              <a:t>2/26/18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7223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9" y="400475"/>
            <a:ext cx="4344987"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2/26/18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2058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9" y="7040881"/>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9"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523449" y="7872097"/>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2/26/18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1085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3">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2" y="402802"/>
            <a:ext cx="6995161"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2" y="2346964"/>
            <a:ext cx="6995161"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9"/>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11EEE66B-79AE-4047-8931-CC5FFEA766AC}" type="datetimeFigureOut">
              <a:rPr lang="en-US" smtClean="0"/>
              <a:t>2/26/18</a:t>
            </a:fld>
            <a:endParaRPr lang="en-US" dirty="0"/>
          </a:p>
        </p:txBody>
      </p:sp>
      <p:sp>
        <p:nvSpPr>
          <p:cNvPr id="5" name="Footer Placeholder 4"/>
          <p:cNvSpPr>
            <a:spLocks noGrp="1"/>
          </p:cNvSpPr>
          <p:nvPr>
            <p:ph type="ftr" sz="quarter" idx="3"/>
          </p:nvPr>
        </p:nvSpPr>
        <p:spPr>
          <a:xfrm>
            <a:off x="2655572" y="9322649"/>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9"/>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2A7B9C-A6B0-7C43-9BAC-D111DA0D356C}" type="slidenum">
              <a:rPr lang="en-US" smtClean="0"/>
              <a:t>‹#›</a:t>
            </a:fld>
            <a:endParaRPr lang="en-US" dirty="0"/>
          </a:p>
        </p:txBody>
      </p:sp>
    </p:spTree>
    <p:extLst>
      <p:ext uri="{BB962C8B-B14F-4D97-AF65-F5344CB8AC3E}">
        <p14:creationId xmlns:p14="http://schemas.microsoft.com/office/powerpoint/2010/main" val="2600953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5D7C2316-03B1-714D-85BB-076388AD2802}"/>
              </a:ext>
            </a:extLst>
          </p:cNvPr>
          <p:cNvGrpSpPr/>
          <p:nvPr/>
        </p:nvGrpSpPr>
        <p:grpSpPr>
          <a:xfrm>
            <a:off x="-131352" y="-244918"/>
            <a:ext cx="7949045" cy="10303318"/>
            <a:chOff x="-131352" y="-244918"/>
            <a:chExt cx="7949045" cy="10303318"/>
          </a:xfrm>
        </p:grpSpPr>
        <p:sp>
          <p:nvSpPr>
            <p:cNvPr id="13" name="Rectangle 12"/>
            <p:cNvSpPr>
              <a:spLocks noChangeAspect="1"/>
            </p:cNvSpPr>
            <p:nvPr/>
          </p:nvSpPr>
          <p:spPr>
            <a:xfrm>
              <a:off x="-131352" y="-244918"/>
              <a:ext cx="7949045" cy="10303318"/>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66FFCC"/>
                </a:solidFill>
              </a:endParaRPr>
            </a:p>
          </p:txBody>
        </p:sp>
        <p:sp>
          <p:nvSpPr>
            <p:cNvPr id="6" name="Rectangle 5"/>
            <p:cNvSpPr/>
            <p:nvPr/>
          </p:nvSpPr>
          <p:spPr>
            <a:xfrm>
              <a:off x="407142" y="9800656"/>
              <a:ext cx="6880207" cy="134433"/>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bg1">
                      <a:lumMod val="50000"/>
                    </a:schemeClr>
                  </a:solidFill>
                  <a:latin typeface="Arial Narrow"/>
                  <a:cs typeface="Arial Narrow"/>
                </a:rPr>
                <a:t>Short &amp; Simple • © 2018 Thinkshortcut Publishing, LLC • Created by MarketingZoo.com</a:t>
              </a:r>
            </a:p>
          </p:txBody>
        </p:sp>
        <p:sp>
          <p:nvSpPr>
            <p:cNvPr id="25" name="Rectangle 24"/>
            <p:cNvSpPr/>
            <p:nvPr/>
          </p:nvSpPr>
          <p:spPr>
            <a:xfrm>
              <a:off x="2883738" y="5478423"/>
              <a:ext cx="4666883" cy="90347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endParaRPr lang="en-US" sz="1100" dirty="0">
                <a:solidFill>
                  <a:schemeClr val="tx1"/>
                </a:solidFill>
              </a:endParaRPr>
            </a:p>
            <a:p>
              <a:r>
                <a:rPr lang="en-US" sz="1100" dirty="0">
                  <a:solidFill>
                    <a:schemeClr val="tx1"/>
                  </a:solidFill>
                </a:rPr>
                <a:t>Never remove the third prong from cords.</a:t>
              </a:r>
            </a:p>
            <a:p>
              <a:endParaRPr lang="en-US" sz="1100" b="1" dirty="0">
                <a:solidFill>
                  <a:schemeClr val="tx1"/>
                </a:solidFill>
              </a:endParaRPr>
            </a:p>
            <a:p>
              <a:r>
                <a:rPr lang="en-US" sz="1100" b="1" dirty="0">
                  <a:solidFill>
                    <a:schemeClr val="tx1"/>
                  </a:solidFill>
                </a:rPr>
                <a:t>Match cords to usage</a:t>
              </a:r>
              <a:endParaRPr lang="en-US" sz="1100" dirty="0">
                <a:solidFill>
                  <a:schemeClr val="tx1"/>
                </a:solidFill>
              </a:endParaRPr>
            </a:p>
            <a:p>
              <a:r>
                <a:rPr lang="en-US" sz="1100" dirty="0">
                  <a:solidFill>
                    <a:schemeClr val="tx1"/>
                  </a:solidFill>
                </a:rPr>
                <a:t>Choose cords that are of proper weight and length and can carry the electrical load appropriate for the device being powered. Ask your electrician for details, if needed.</a:t>
              </a:r>
            </a:p>
            <a:p>
              <a:r>
                <a:rPr lang="en-US" sz="1100" b="1" dirty="0">
                  <a:solidFill>
                    <a:schemeClr val="tx1"/>
                  </a:solidFill>
                </a:rPr>
                <a:t>Place them carefully</a:t>
              </a:r>
              <a:endParaRPr lang="en-US" sz="1100" dirty="0">
                <a:solidFill>
                  <a:schemeClr val="tx1"/>
                </a:solidFill>
              </a:endParaRPr>
            </a:p>
            <a:p>
              <a:r>
                <a:rPr lang="en-US" sz="1100" dirty="0">
                  <a:solidFill>
                    <a:schemeClr val="tx1"/>
                  </a:solidFill>
                </a:rPr>
                <a:t>Make sure cords are placed where they won’t be a tripping hazard, and never put them under rugs or other furniture, especially heavy items, which can crimp and break the cords.</a:t>
              </a:r>
            </a:p>
            <a:p>
              <a:r>
                <a:rPr lang="en-US" sz="1100" dirty="0">
                  <a:solidFill>
                    <a:schemeClr val="tx1"/>
                  </a:solidFill>
                </a:rPr>
                <a:t> </a:t>
              </a:r>
            </a:p>
            <a:p>
              <a:r>
                <a:rPr lang="en-US" sz="1100" dirty="0">
                  <a:solidFill>
                    <a:schemeClr val="tx1"/>
                  </a:solidFill>
                </a:rPr>
                <a:t>If the unthinkable occurs and you do experience a fire of any kind, and related smoke damage, do the right thing. Call your favorite disaster restoration company.</a:t>
              </a:r>
              <a:r>
                <a:rPr lang="en-US" sz="1100" i="1" dirty="0">
                  <a:solidFill>
                    <a:schemeClr val="tx1"/>
                  </a:solidFill>
                </a:rPr>
                <a:t> It pays to call a pro!</a:t>
              </a:r>
              <a:endParaRPr lang="en-US" sz="1100" dirty="0">
                <a:solidFill>
                  <a:schemeClr val="tx1"/>
                </a:solidFill>
              </a:endParaRPr>
            </a:p>
          </p:txBody>
        </p:sp>
        <p:sp>
          <p:nvSpPr>
            <p:cNvPr id="9" name="Rectangle 8"/>
            <p:cNvSpPr/>
            <p:nvPr/>
          </p:nvSpPr>
          <p:spPr>
            <a:xfrm>
              <a:off x="171004" y="1565224"/>
              <a:ext cx="2643477" cy="561783"/>
            </a:xfrm>
            <a:prstGeom prst="rect">
              <a:avLst/>
            </a:prstGeom>
            <a:solidFill>
              <a:srgbClr val="B9E2D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b="1" dirty="0">
                  <a:solidFill>
                    <a:schemeClr val="tx1"/>
                  </a:solidFill>
                </a:rPr>
                <a:t>Power Cord Safety</a:t>
              </a:r>
              <a:endParaRPr lang="en-US" dirty="0">
                <a:solidFill>
                  <a:schemeClr val="tx1"/>
                </a:solidFill>
              </a:endParaRPr>
            </a:p>
          </p:txBody>
        </p:sp>
        <p:sp>
          <p:nvSpPr>
            <p:cNvPr id="11" name="Text Box 3"/>
            <p:cNvSpPr txBox="1"/>
            <p:nvPr/>
          </p:nvSpPr>
          <p:spPr>
            <a:xfrm>
              <a:off x="106739" y="2149209"/>
              <a:ext cx="2776999" cy="5927624"/>
            </a:xfrm>
            <a:prstGeom prst="rect">
              <a:avLst/>
            </a:prstGeom>
            <a:solidFill>
              <a:srgbClr val="F2F2F2"/>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200" dirty="0"/>
                <a:t>One aspect of power and electricity that is often ignored or forgotten is what carries it to various devices in your home. That’s right… the power cord plays an integral part of using electricity and should also be a concern when it comes to safety issues.</a:t>
              </a:r>
            </a:p>
            <a:p>
              <a:r>
                <a:rPr lang="en-US" sz="1200" dirty="0"/>
                <a:t> </a:t>
              </a:r>
            </a:p>
            <a:p>
              <a:r>
                <a:rPr lang="en-US" sz="1200" dirty="0"/>
                <a:t>In addition to the installed power cord, extension cords are frequently used to increase the range or reach of electrical outlets. No matter which type of cord you are using and the length, consider these safety tips to protect your home and family.</a:t>
              </a:r>
            </a:p>
            <a:p>
              <a:r>
                <a:rPr lang="en-US" sz="1200" dirty="0"/>
                <a:t> </a:t>
              </a:r>
            </a:p>
            <a:p>
              <a:r>
                <a:rPr lang="en-US" sz="1200" b="1" dirty="0"/>
                <a:t>Check for damage</a:t>
              </a:r>
              <a:endParaRPr lang="en-US" sz="1200" dirty="0"/>
            </a:p>
            <a:p>
              <a:r>
                <a:rPr lang="en-US" sz="1200" dirty="0"/>
                <a:t>Make sure your power cords don’t have any cracks or breaks and aren’t frayed in any way. Replace rather than repair.</a:t>
              </a:r>
            </a:p>
            <a:p>
              <a:endParaRPr lang="en-US" sz="1200" dirty="0"/>
            </a:p>
            <a:p>
              <a:r>
                <a:rPr lang="en-US" sz="1200" b="1" dirty="0">
                  <a:solidFill>
                    <a:schemeClr val="tx1"/>
                  </a:solidFill>
                </a:rPr>
                <a:t>A good fit</a:t>
              </a:r>
              <a:endParaRPr lang="en-US" sz="1200" dirty="0">
                <a:solidFill>
                  <a:schemeClr val="tx1"/>
                </a:solidFill>
              </a:endParaRPr>
            </a:p>
            <a:p>
              <a:r>
                <a:rPr lang="en-US" sz="1200" dirty="0">
                  <a:solidFill>
                    <a:schemeClr val="tx1"/>
                  </a:solidFill>
                </a:rPr>
                <a:t>When you plug a cord into a wall outlet, it should be snug, not loose and falling out of the socket. </a:t>
              </a:r>
            </a:p>
            <a:p>
              <a:r>
                <a:rPr lang="en-US" sz="1200" dirty="0">
                  <a:solidFill>
                    <a:schemeClr val="tx1"/>
                  </a:solidFill>
                </a:rPr>
                <a:t> </a:t>
              </a:r>
            </a:p>
            <a:p>
              <a:r>
                <a:rPr lang="en-US" sz="1200" b="1" dirty="0">
                  <a:solidFill>
                    <a:schemeClr val="tx1"/>
                  </a:solidFill>
                </a:rPr>
                <a:t>The third prong </a:t>
              </a:r>
              <a:endParaRPr lang="en-US" sz="1200" dirty="0">
                <a:solidFill>
                  <a:schemeClr val="tx1"/>
                </a:solidFill>
              </a:endParaRPr>
            </a:p>
            <a:p>
              <a:r>
                <a:rPr lang="en-US" sz="1200" dirty="0">
                  <a:solidFill>
                    <a:schemeClr val="tx1"/>
                  </a:solidFill>
                </a:rPr>
                <a:t>It may be tempting, but some outlets, such as in older homes, may not have the third hole. It’s an important safety</a:t>
              </a:r>
            </a:p>
            <a:p>
              <a:r>
                <a:rPr lang="en-US" sz="1200" dirty="0">
                  <a:solidFill>
                    <a:schemeClr val="tx1"/>
                  </a:solidFill>
                </a:rPr>
                <a:t>component of modern outlets, as it grounds the electrical current. </a:t>
              </a:r>
              <a:endParaRPr lang="en-US" sz="1200" dirty="0"/>
            </a:p>
            <a:p>
              <a:r>
                <a:rPr lang="en-US" sz="1200" dirty="0"/>
                <a:t> </a:t>
              </a:r>
            </a:p>
          </p:txBody>
        </p:sp>
        <p:sp>
          <p:nvSpPr>
            <p:cNvPr id="23" name="Rounded Rectangle 22"/>
            <p:cNvSpPr/>
            <p:nvPr/>
          </p:nvSpPr>
          <p:spPr>
            <a:xfrm>
              <a:off x="171004" y="8194014"/>
              <a:ext cx="7344331" cy="1432776"/>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29" y="120151"/>
              <a:ext cx="7772399" cy="1147075"/>
            </a:xfrm>
            <a:prstGeom prst="rect">
              <a:avLst/>
            </a:prstGeom>
          </p:spPr>
        </p:pic>
        <p:cxnSp>
          <p:nvCxnSpPr>
            <p:cNvPr id="15" name="Straight Connector 14"/>
            <p:cNvCxnSpPr/>
            <p:nvPr/>
          </p:nvCxnSpPr>
          <p:spPr>
            <a:xfrm>
              <a:off x="-27443" y="1219713"/>
              <a:ext cx="7772399" cy="0"/>
            </a:xfrm>
            <a:prstGeom prst="line">
              <a:avLst/>
            </a:prstGeom>
            <a:ln w="76200">
              <a:solidFill>
                <a:srgbClr val="B9E2D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25728" y="147300"/>
              <a:ext cx="7772399" cy="0"/>
            </a:xfrm>
            <a:prstGeom prst="line">
              <a:avLst/>
            </a:prstGeom>
            <a:ln w="76200">
              <a:solidFill>
                <a:srgbClr val="B9E2DF"/>
              </a:solidFill>
            </a:ln>
          </p:spPr>
          <p:style>
            <a:lnRef idx="2">
              <a:schemeClr val="accent1"/>
            </a:lnRef>
            <a:fillRef idx="0">
              <a:schemeClr val="accent1"/>
            </a:fillRef>
            <a:effectRef idx="1">
              <a:schemeClr val="accent1"/>
            </a:effectRef>
            <a:fontRef idx="minor">
              <a:schemeClr val="tx1"/>
            </a:fontRef>
          </p:style>
        </p:cxnSp>
        <p:pic>
          <p:nvPicPr>
            <p:cNvPr id="3" name="Picture 2">
              <a:extLst>
                <a:ext uri="{FF2B5EF4-FFF2-40B4-BE49-F238E27FC236}">
                  <a16:creationId xmlns:a16="http://schemas.microsoft.com/office/drawing/2014/main" id="{677E86EA-25D8-4E42-85B6-764B57A9B581}"/>
                </a:ext>
              </a:extLst>
            </p:cNvPr>
            <p:cNvPicPr>
              <a:picLocks noChangeAspect="1"/>
            </p:cNvPicPr>
            <p:nvPr/>
          </p:nvPicPr>
          <p:blipFill>
            <a:blip r:embed="rId4"/>
            <a:stretch>
              <a:fillRect/>
            </a:stretch>
          </p:blipFill>
          <p:spPr>
            <a:xfrm>
              <a:off x="3019601" y="1565224"/>
              <a:ext cx="4647623" cy="3896092"/>
            </a:xfrm>
            <a:prstGeom prst="rect">
              <a:avLst/>
            </a:prstGeom>
          </p:spPr>
        </p:pic>
      </p:grpSp>
    </p:spTree>
    <p:extLst>
      <p:ext uri="{BB962C8B-B14F-4D97-AF65-F5344CB8AC3E}">
        <p14:creationId xmlns:p14="http://schemas.microsoft.com/office/powerpoint/2010/main" val="16545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293ABCF-6AD4-A345-9EE4-197ECAC3A707}"/>
              </a:ext>
            </a:extLst>
          </p:cNvPr>
          <p:cNvGrpSpPr/>
          <p:nvPr/>
        </p:nvGrpSpPr>
        <p:grpSpPr>
          <a:xfrm>
            <a:off x="-103909" y="4077"/>
            <a:ext cx="7969827" cy="10058400"/>
            <a:chOff x="-103909" y="0"/>
            <a:chExt cx="7969827" cy="10058400"/>
          </a:xfrm>
        </p:grpSpPr>
        <p:sp>
          <p:nvSpPr>
            <p:cNvPr id="13" name="Rectangle 12"/>
            <p:cNvSpPr>
              <a:spLocks noChangeAspect="1"/>
            </p:cNvSpPr>
            <p:nvPr/>
          </p:nvSpPr>
          <p:spPr>
            <a:xfrm>
              <a:off x="-103909" y="0"/>
              <a:ext cx="7969827" cy="100584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endParaRPr lang="en-US" dirty="0"/>
            </a:p>
          </p:txBody>
        </p:sp>
        <p:sp>
          <p:nvSpPr>
            <p:cNvPr id="6" name="Rectangle 5"/>
            <p:cNvSpPr/>
            <p:nvPr/>
          </p:nvSpPr>
          <p:spPr>
            <a:xfrm>
              <a:off x="554344" y="9709435"/>
              <a:ext cx="6880207"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bg1">
                      <a:lumMod val="50000"/>
                    </a:schemeClr>
                  </a:solidFill>
                  <a:latin typeface="Arial Narrow"/>
                  <a:cs typeface="Arial Narrow"/>
                </a:rPr>
                <a:t>Short &amp; Simple • © 2018 Thinkshortcut Publishing, LLC • Created by MarketingZoo.com</a:t>
              </a:r>
            </a:p>
          </p:txBody>
        </p:sp>
        <p:sp>
          <p:nvSpPr>
            <p:cNvPr id="25" name="Rectangle 24"/>
            <p:cNvSpPr/>
            <p:nvPr/>
          </p:nvSpPr>
          <p:spPr>
            <a:xfrm>
              <a:off x="3132887" y="5298936"/>
              <a:ext cx="4397966" cy="881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100" b="1" dirty="0">
                  <a:solidFill>
                    <a:schemeClr val="tx1"/>
                  </a:solidFill>
                </a:rPr>
                <a:t>Steam it. </a:t>
              </a:r>
              <a:r>
                <a:rPr lang="en-US" sz="1100" dirty="0">
                  <a:solidFill>
                    <a:schemeClr val="tx1"/>
                  </a:solidFill>
                </a:rPr>
                <a:t>Fill a microwave-safe bowl about two-thirds full of water. Put it inside the microwave and heat it up on high for about three to five minutes, or until it is boiling. Don’t open the door! Let the bowl sit in there for approximately 10 minutes, allowing the steam to loosen up the grime. Then…</a:t>
              </a:r>
            </a:p>
            <a:p>
              <a:r>
                <a:rPr lang="en-US" sz="1100" dirty="0">
                  <a:solidFill>
                    <a:schemeClr val="tx1"/>
                  </a:solidFill>
                </a:rPr>
                <a:t> </a:t>
              </a:r>
            </a:p>
            <a:p>
              <a:r>
                <a:rPr lang="en-US" sz="1100" b="1" dirty="0">
                  <a:solidFill>
                    <a:schemeClr val="tx1"/>
                  </a:solidFill>
                </a:rPr>
                <a:t>Wipe it. </a:t>
              </a:r>
              <a:r>
                <a:rPr lang="en-US" sz="1100" dirty="0">
                  <a:solidFill>
                    <a:schemeClr val="tx1"/>
                  </a:solidFill>
                </a:rPr>
                <a:t>Spray the moist interior of the oven with more cleaning solution, and use paper towels to wipe all interior surfaces. Even the toughest grime should come off after all your prep work.</a:t>
              </a:r>
            </a:p>
            <a:p>
              <a:r>
                <a:rPr lang="en-US" sz="1100" dirty="0">
                  <a:solidFill>
                    <a:schemeClr val="tx1"/>
                  </a:solidFill>
                </a:rPr>
                <a:t> </a:t>
              </a:r>
            </a:p>
            <a:p>
              <a:r>
                <a:rPr lang="en-US" sz="1100" b="1" dirty="0">
                  <a:solidFill>
                    <a:schemeClr val="tx1"/>
                  </a:solidFill>
                </a:rPr>
                <a:t>Other dirty surfaces. </a:t>
              </a:r>
              <a:r>
                <a:rPr lang="en-US" sz="1100" dirty="0">
                  <a:solidFill>
                    <a:schemeClr val="tx1"/>
                  </a:solidFill>
                </a:rPr>
                <a:t>Microwave ovens aren’t the only grimy things that can be part of the modern household. When you need any of your surfaces cleaned, such as carpet, furniture, hard floors and more, call your favorite cleaning company. </a:t>
              </a:r>
              <a:r>
                <a:rPr lang="en-US" sz="1100" i="1" dirty="0">
                  <a:solidFill>
                    <a:schemeClr val="tx1"/>
                  </a:solidFill>
                </a:rPr>
                <a:t>It pays to call a pro!</a:t>
              </a:r>
              <a:endParaRPr lang="en-US" sz="1100" dirty="0">
                <a:solidFill>
                  <a:schemeClr val="tx1"/>
                </a:solidFill>
              </a:endParaRPr>
            </a:p>
          </p:txBody>
        </p:sp>
        <p:sp>
          <p:nvSpPr>
            <p:cNvPr id="9" name="Rectangle 8"/>
            <p:cNvSpPr/>
            <p:nvPr/>
          </p:nvSpPr>
          <p:spPr>
            <a:xfrm>
              <a:off x="194668" y="1557709"/>
              <a:ext cx="2866755" cy="729562"/>
            </a:xfrm>
            <a:prstGeom prst="rect">
              <a:avLst/>
            </a:prstGeom>
            <a:solidFill>
              <a:srgbClr val="98D5F8"/>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b="1" dirty="0"/>
                <a:t> </a:t>
              </a:r>
              <a:r>
                <a:rPr lang="en-US" b="1" dirty="0">
                  <a:solidFill>
                    <a:schemeClr val="tx1"/>
                  </a:solidFill>
                </a:rPr>
                <a:t>Is Your Microwave… a Crud Collector?</a:t>
              </a:r>
              <a:endParaRPr lang="en-US" dirty="0">
                <a:solidFill>
                  <a:schemeClr val="tx1"/>
                </a:solidFill>
              </a:endParaRPr>
            </a:p>
          </p:txBody>
        </p:sp>
        <p:sp>
          <p:nvSpPr>
            <p:cNvPr id="11" name="Text Box 3"/>
            <p:cNvSpPr txBox="1"/>
            <p:nvPr/>
          </p:nvSpPr>
          <p:spPr>
            <a:xfrm>
              <a:off x="123203" y="2179918"/>
              <a:ext cx="3009684" cy="5337292"/>
            </a:xfrm>
            <a:prstGeom prst="rect">
              <a:avLst/>
            </a:prstGeom>
            <a:solidFill>
              <a:srgbClr val="F2F2F2"/>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100" dirty="0"/>
                <a:t> The microwave oven is a modern invention. The first microwaves were around in the mid 1940s. They were massive devices that had to be cooled continuously by water flow. The popularity along with more affordability began in the 1980s and microwaves as a common fixture in the kitchen is now here.</a:t>
              </a:r>
            </a:p>
            <a:p>
              <a:r>
                <a:rPr lang="en-US" sz="1100" dirty="0"/>
                <a:t> </a:t>
              </a:r>
            </a:p>
            <a:p>
              <a:r>
                <a:rPr lang="en-US" sz="1100" dirty="0"/>
                <a:t>Virtually everyone has one. If you don’t, you are in the minority. What all microwave users have in common is cleaning up the mess that inherently comes with using these handy ovens that can cook snacks or complete meals in seconds or minutes instead of hours.</a:t>
              </a:r>
            </a:p>
            <a:p>
              <a:r>
                <a:rPr lang="en-US" sz="1100" dirty="0"/>
                <a:t> </a:t>
              </a:r>
            </a:p>
            <a:p>
              <a:r>
                <a:rPr lang="en-US" sz="1100" dirty="0"/>
                <a:t>To ensure your microwave oven not only looks good but also operates efficiently, you must keep it clean. Here’s how.</a:t>
              </a:r>
            </a:p>
            <a:p>
              <a:r>
                <a:rPr lang="en-US" sz="1100" dirty="0"/>
                <a:t> </a:t>
              </a:r>
            </a:p>
            <a:p>
              <a:r>
                <a:rPr lang="en-US" sz="1100" b="1" dirty="0"/>
                <a:t>Scrape it. </a:t>
              </a:r>
              <a:r>
                <a:rPr lang="en-US" sz="1100" dirty="0"/>
                <a:t>As with any cleaning task, scraping up as much as you can before applying cleaning agents is smart. Food particles and residue that resulted from an “explosion” of food can easily be scraped away from the walls and ceiling of the inside of the oven.</a:t>
              </a:r>
            </a:p>
            <a:p>
              <a:r>
                <a:rPr lang="en-US" sz="1100" dirty="0"/>
                <a:t> </a:t>
              </a:r>
            </a:p>
            <a:p>
              <a:r>
                <a:rPr lang="en-US" sz="1100" b="1" dirty="0"/>
                <a:t>Spray it. </a:t>
              </a:r>
              <a:r>
                <a:rPr lang="en-US" sz="1100" dirty="0"/>
                <a:t>When you have scraped up as much as possible, use an appropriate cleaning solution and liberally spray the interior of the microwave. Give it some time for the solution to work, perhaps five minutes, and then wipe away the grime. But if there is a </a:t>
              </a:r>
              <a:r>
                <a:rPr lang="en-US" sz="1100" i="1" dirty="0"/>
                <a:t>lot</a:t>
              </a:r>
              <a:r>
                <a:rPr lang="en-US" sz="1100" dirty="0"/>
                <a:t> of grime, continue reading and do this…</a:t>
              </a:r>
            </a:p>
            <a:p>
              <a:r>
                <a:rPr lang="en-US" sz="1100" dirty="0"/>
                <a:t> </a:t>
              </a:r>
            </a:p>
            <a:p>
              <a:r>
                <a:rPr lang="en-US" sz="1100" dirty="0">
                  <a:solidFill>
                    <a:schemeClr val="tx1"/>
                  </a:solidFill>
                </a:rPr>
                <a:t> </a:t>
              </a:r>
              <a:endParaRPr lang="en-US" sz="1100" dirty="0"/>
            </a:p>
          </p:txBody>
        </p:sp>
        <p:sp>
          <p:nvSpPr>
            <p:cNvPr id="23" name="Rounded Rectangle 22"/>
            <p:cNvSpPr/>
            <p:nvPr/>
          </p:nvSpPr>
          <p:spPr>
            <a:xfrm>
              <a:off x="194668" y="7989665"/>
              <a:ext cx="7342191" cy="1599812"/>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909" y="185531"/>
              <a:ext cx="7969827" cy="1119808"/>
            </a:xfrm>
            <a:prstGeom prst="rect">
              <a:avLst/>
            </a:prstGeom>
          </p:spPr>
        </p:pic>
        <p:cxnSp>
          <p:nvCxnSpPr>
            <p:cNvPr id="18" name="Straight Connector 17"/>
            <p:cNvCxnSpPr>
              <a:cxnSpLocks/>
            </p:cNvCxnSpPr>
            <p:nvPr/>
          </p:nvCxnSpPr>
          <p:spPr>
            <a:xfrm>
              <a:off x="-103909" y="1305339"/>
              <a:ext cx="7969827" cy="0"/>
            </a:xfrm>
            <a:prstGeom prst="line">
              <a:avLst/>
            </a:prstGeom>
            <a:ln w="76200">
              <a:solidFill>
                <a:srgbClr val="98D5F8"/>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a:cxnSpLocks/>
            </p:cNvCxnSpPr>
            <p:nvPr/>
          </p:nvCxnSpPr>
          <p:spPr>
            <a:xfrm>
              <a:off x="-103909" y="185531"/>
              <a:ext cx="7969827" cy="0"/>
            </a:xfrm>
            <a:prstGeom prst="line">
              <a:avLst/>
            </a:prstGeom>
            <a:ln w="76200">
              <a:solidFill>
                <a:srgbClr val="98D5F8"/>
              </a:solidFill>
            </a:ln>
          </p:spPr>
          <p:style>
            <a:lnRef idx="2">
              <a:schemeClr val="accent1"/>
            </a:lnRef>
            <a:fillRef idx="0">
              <a:schemeClr val="accent1"/>
            </a:fillRef>
            <a:effectRef idx="1">
              <a:schemeClr val="accent1"/>
            </a:effectRef>
            <a:fontRef idx="minor">
              <a:schemeClr val="tx1"/>
            </a:fontRef>
          </p:style>
        </p:cxnSp>
        <p:pic>
          <p:nvPicPr>
            <p:cNvPr id="3" name="Picture 2">
              <a:extLst>
                <a:ext uri="{FF2B5EF4-FFF2-40B4-BE49-F238E27FC236}">
                  <a16:creationId xmlns:a16="http://schemas.microsoft.com/office/drawing/2014/main" id="{A75010C8-2D7F-534C-93CB-4E071E3B4E70}"/>
                </a:ext>
              </a:extLst>
            </p:cNvPr>
            <p:cNvPicPr>
              <a:picLocks noChangeAspect="1"/>
            </p:cNvPicPr>
            <p:nvPr/>
          </p:nvPicPr>
          <p:blipFill>
            <a:blip r:embed="rId4"/>
            <a:stretch>
              <a:fillRect/>
            </a:stretch>
          </p:blipFill>
          <p:spPr>
            <a:xfrm>
              <a:off x="3217071" y="1557709"/>
              <a:ext cx="4319788" cy="3621269"/>
            </a:xfrm>
            <a:prstGeom prst="rect">
              <a:avLst/>
            </a:prstGeom>
          </p:spPr>
        </p:pic>
      </p:grpSp>
    </p:spTree>
    <p:extLst>
      <p:ext uri="{BB962C8B-B14F-4D97-AF65-F5344CB8AC3E}">
        <p14:creationId xmlns:p14="http://schemas.microsoft.com/office/powerpoint/2010/main" val="1477986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1531</TotalTime>
  <Words>240</Words>
  <Application>Microsoft Macintosh PowerPoint</Application>
  <PresentationFormat>Custom</PresentationFormat>
  <Paragraphs>45</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Office Theme</vt:lpstr>
      <vt:lpstr>PowerPoint Presentation</vt:lpstr>
      <vt:lpstr>PowerPoint Presentation</vt:lpstr>
    </vt:vector>
  </TitlesOfParts>
  <Company>Marketing &amp; Creative Services (M&amp;CS)</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Arndts</dc:creator>
  <cp:lastModifiedBy>Microsoft Office User</cp:lastModifiedBy>
  <cp:revision>172</cp:revision>
  <cp:lastPrinted>2015-03-23T15:16:24Z</cp:lastPrinted>
  <dcterms:created xsi:type="dcterms:W3CDTF">2015-01-19T15:58:58Z</dcterms:created>
  <dcterms:modified xsi:type="dcterms:W3CDTF">2018-02-26T20:05:45Z</dcterms:modified>
</cp:coreProperties>
</file>