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
  </p:notesMasterIdLst>
  <p:sldIdLst>
    <p:sldId id="265" r:id="rId2"/>
    <p:sldId id="266" r:id="rId3"/>
  </p:sldIdLst>
  <p:sldSz cx="77724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456">
          <p15:clr>
            <a:srgbClr val="A4A3A4"/>
          </p15:clr>
        </p15:guide>
        <p15:guide id="2" pos="2448">
          <p15:clr>
            <a:srgbClr val="A4A3A4"/>
          </p15:clr>
        </p15:guide>
        <p15:guide id="3" orient="horz" pos="31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CEEFF1"/>
    <a:srgbClr val="98D5F8"/>
    <a:srgbClr val="C5ECC2"/>
    <a:srgbClr val="B9E2DF"/>
    <a:srgbClr val="B3D0AD"/>
    <a:srgbClr val="1C541A"/>
    <a:srgbClr val="48A6DD"/>
    <a:srgbClr val="BD6360"/>
    <a:srgbClr val="777425"/>
    <a:srgbClr val="5C5C5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689"/>
    <p:restoredTop sz="94822"/>
  </p:normalViewPr>
  <p:slideViewPr>
    <p:cSldViewPr snapToGrid="0" snapToObjects="1">
      <p:cViewPr varScale="1">
        <p:scale>
          <a:sx n="130" d="100"/>
          <a:sy n="130" d="100"/>
        </p:scale>
        <p:origin x="208" y="312"/>
      </p:cViewPr>
      <p:guideLst>
        <p:guide orient="horz" pos="3456"/>
        <p:guide pos="2448"/>
        <p:guide orient="horz" pos="316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F31B15C-4C98-9043-A691-2F48E65B3D05}" type="datetimeFigureOut">
              <a:rPr lang="en-US" smtClean="0"/>
              <a:t>5/17/18</a:t>
            </a:fld>
            <a:endParaRPr lang="en-US" dirty="0"/>
          </a:p>
        </p:txBody>
      </p:sp>
      <p:sp>
        <p:nvSpPr>
          <p:cNvPr id="4" name="Slide Image Placeholder 3"/>
          <p:cNvSpPr>
            <a:spLocks noGrp="1" noRot="1" noChangeAspect="1"/>
          </p:cNvSpPr>
          <p:nvPr>
            <p:ph type="sldImg" idx="2"/>
          </p:nvPr>
        </p:nvSpPr>
        <p:spPr>
          <a:xfrm>
            <a:off x="2105025" y="685800"/>
            <a:ext cx="264795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19A048C-0343-114A-AB15-710100B91DF4}" type="slidenum">
              <a:rPr lang="en-US" smtClean="0"/>
              <a:t>‹#›</a:t>
            </a:fld>
            <a:endParaRPr lang="en-US" dirty="0"/>
          </a:p>
        </p:txBody>
      </p:sp>
    </p:spTree>
    <p:extLst>
      <p:ext uri="{BB962C8B-B14F-4D97-AF65-F5344CB8AC3E}">
        <p14:creationId xmlns:p14="http://schemas.microsoft.com/office/powerpoint/2010/main" val="146745124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05025" y="685800"/>
            <a:ext cx="264795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9A048C-0343-114A-AB15-710100B91DF4}" type="slidenum">
              <a:rPr lang="en-US" smtClean="0"/>
              <a:t>1</a:t>
            </a:fld>
            <a:endParaRPr lang="en-US" dirty="0"/>
          </a:p>
        </p:txBody>
      </p:sp>
    </p:spTree>
    <p:extLst>
      <p:ext uri="{BB962C8B-B14F-4D97-AF65-F5344CB8AC3E}">
        <p14:creationId xmlns:p14="http://schemas.microsoft.com/office/powerpoint/2010/main" val="24215629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05025" y="685800"/>
            <a:ext cx="264795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9A048C-0343-114A-AB15-710100B91DF4}" type="slidenum">
              <a:rPr lang="en-US" smtClean="0"/>
              <a:t>2</a:t>
            </a:fld>
            <a:endParaRPr lang="en-US" dirty="0"/>
          </a:p>
        </p:txBody>
      </p:sp>
    </p:spTree>
    <p:extLst>
      <p:ext uri="{BB962C8B-B14F-4D97-AF65-F5344CB8AC3E}">
        <p14:creationId xmlns:p14="http://schemas.microsoft.com/office/powerpoint/2010/main" val="16180781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1" y="3124626"/>
            <a:ext cx="6606540" cy="2156037"/>
          </a:xfrm>
        </p:spPr>
        <p:txBody>
          <a:bodyPr/>
          <a:lstStyle/>
          <a:p>
            <a:r>
              <a:rPr lang="en-US"/>
              <a:t>Click to edit Master title style</a:t>
            </a:r>
          </a:p>
        </p:txBody>
      </p:sp>
      <p:sp>
        <p:nvSpPr>
          <p:cNvPr id="3" name="Subtitle 2"/>
          <p:cNvSpPr>
            <a:spLocks noGrp="1"/>
          </p:cNvSpPr>
          <p:nvPr>
            <p:ph type="subTitle" idx="1"/>
          </p:nvPr>
        </p:nvSpPr>
        <p:spPr>
          <a:xfrm>
            <a:off x="1165861" y="5699760"/>
            <a:ext cx="5440681" cy="257048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1EEE66B-79AE-4047-8931-CC5FFEA766AC}" type="datetimeFigureOut">
              <a:rPr lang="en-US" smtClean="0"/>
              <a:t>5/17/18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B2A7B9C-A6B0-7C43-9BAC-D111DA0D356C}" type="slidenum">
              <a:rPr lang="en-US" smtClean="0"/>
              <a:t>‹#›</a:t>
            </a:fld>
            <a:endParaRPr lang="en-US" dirty="0"/>
          </a:p>
        </p:txBody>
      </p:sp>
    </p:spTree>
    <p:extLst>
      <p:ext uri="{BB962C8B-B14F-4D97-AF65-F5344CB8AC3E}">
        <p14:creationId xmlns:p14="http://schemas.microsoft.com/office/powerpoint/2010/main" val="27942654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EEE66B-79AE-4047-8931-CC5FFEA766AC}" type="datetimeFigureOut">
              <a:rPr lang="en-US" smtClean="0"/>
              <a:t>5/17/18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B2A7B9C-A6B0-7C43-9BAC-D111DA0D356C}" type="slidenum">
              <a:rPr lang="en-US" smtClean="0"/>
              <a:t>‹#›</a:t>
            </a:fld>
            <a:endParaRPr lang="en-US" dirty="0"/>
          </a:p>
        </p:txBody>
      </p:sp>
    </p:spTree>
    <p:extLst>
      <p:ext uri="{BB962C8B-B14F-4D97-AF65-F5344CB8AC3E}">
        <p14:creationId xmlns:p14="http://schemas.microsoft.com/office/powerpoint/2010/main" val="4111793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733607" y="591397"/>
            <a:ext cx="1468120" cy="1258697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26551" y="591397"/>
            <a:ext cx="4277519" cy="1258697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EEE66B-79AE-4047-8931-CC5FFEA766AC}" type="datetimeFigureOut">
              <a:rPr lang="en-US" smtClean="0"/>
              <a:t>5/17/18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B2A7B9C-A6B0-7C43-9BAC-D111DA0D356C}" type="slidenum">
              <a:rPr lang="en-US" smtClean="0"/>
              <a:t>‹#›</a:t>
            </a:fld>
            <a:endParaRPr lang="en-US" dirty="0"/>
          </a:p>
        </p:txBody>
      </p:sp>
    </p:spTree>
    <p:extLst>
      <p:ext uri="{BB962C8B-B14F-4D97-AF65-F5344CB8AC3E}">
        <p14:creationId xmlns:p14="http://schemas.microsoft.com/office/powerpoint/2010/main" val="13202774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EEE66B-79AE-4047-8931-CC5FFEA766AC}" type="datetimeFigureOut">
              <a:rPr lang="en-US" smtClean="0"/>
              <a:t>5/17/18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B2A7B9C-A6B0-7C43-9BAC-D111DA0D356C}" type="slidenum">
              <a:rPr lang="en-US" smtClean="0"/>
              <a:t>‹#›</a:t>
            </a:fld>
            <a:endParaRPr lang="en-US" dirty="0"/>
          </a:p>
        </p:txBody>
      </p:sp>
    </p:spTree>
    <p:extLst>
      <p:ext uri="{BB962C8B-B14F-4D97-AF65-F5344CB8AC3E}">
        <p14:creationId xmlns:p14="http://schemas.microsoft.com/office/powerpoint/2010/main" val="24090116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613966" y="4263181"/>
            <a:ext cx="6606540" cy="2200274"/>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EEE66B-79AE-4047-8931-CC5FFEA766AC}" type="datetimeFigureOut">
              <a:rPr lang="en-US" smtClean="0"/>
              <a:t>5/17/18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B2A7B9C-A6B0-7C43-9BAC-D111DA0D356C}" type="slidenum">
              <a:rPr lang="en-US" smtClean="0"/>
              <a:t>‹#›</a:t>
            </a:fld>
            <a:endParaRPr lang="en-US" dirty="0"/>
          </a:p>
        </p:txBody>
      </p:sp>
    </p:spTree>
    <p:extLst>
      <p:ext uri="{BB962C8B-B14F-4D97-AF65-F5344CB8AC3E}">
        <p14:creationId xmlns:p14="http://schemas.microsoft.com/office/powerpoint/2010/main" val="17117089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26553" y="3441277"/>
            <a:ext cx="2872820" cy="973709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328910" y="3441277"/>
            <a:ext cx="2872819" cy="973709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1EEE66B-79AE-4047-8931-CC5FFEA766AC}" type="datetimeFigureOut">
              <a:rPr lang="en-US" smtClean="0"/>
              <a:t>5/17/18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B2A7B9C-A6B0-7C43-9BAC-D111DA0D356C}" type="slidenum">
              <a:rPr lang="en-US" smtClean="0"/>
              <a:t>‹#›</a:t>
            </a:fld>
            <a:endParaRPr lang="en-US" dirty="0"/>
          </a:p>
        </p:txBody>
      </p:sp>
    </p:spTree>
    <p:extLst>
      <p:ext uri="{BB962C8B-B14F-4D97-AF65-F5344CB8AC3E}">
        <p14:creationId xmlns:p14="http://schemas.microsoft.com/office/powerpoint/2010/main" val="9837728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8622" y="402802"/>
            <a:ext cx="6995161" cy="16764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621" y="2251499"/>
            <a:ext cx="3434159" cy="93831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8621" y="3189817"/>
            <a:ext cx="3434159" cy="57952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272" y="2251499"/>
            <a:ext cx="3435508" cy="93831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948272" y="3189817"/>
            <a:ext cx="3435508" cy="57952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1EEE66B-79AE-4047-8931-CC5FFEA766AC}" type="datetimeFigureOut">
              <a:rPr lang="en-US" smtClean="0"/>
              <a:t>5/17/18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B2A7B9C-A6B0-7C43-9BAC-D111DA0D356C}" type="slidenum">
              <a:rPr lang="en-US" smtClean="0"/>
              <a:t>‹#›</a:t>
            </a:fld>
            <a:endParaRPr lang="en-US" dirty="0"/>
          </a:p>
        </p:txBody>
      </p:sp>
    </p:spTree>
    <p:extLst>
      <p:ext uri="{BB962C8B-B14F-4D97-AF65-F5344CB8AC3E}">
        <p14:creationId xmlns:p14="http://schemas.microsoft.com/office/powerpoint/2010/main" val="39553217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1EEE66B-79AE-4047-8931-CC5FFEA766AC}" type="datetimeFigureOut">
              <a:rPr lang="en-US" smtClean="0"/>
              <a:t>5/17/18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B2A7B9C-A6B0-7C43-9BAC-D111DA0D356C}" type="slidenum">
              <a:rPr lang="en-US" smtClean="0"/>
              <a:t>‹#›</a:t>
            </a:fld>
            <a:endParaRPr lang="en-US" dirty="0"/>
          </a:p>
        </p:txBody>
      </p:sp>
    </p:spTree>
    <p:extLst>
      <p:ext uri="{BB962C8B-B14F-4D97-AF65-F5344CB8AC3E}">
        <p14:creationId xmlns:p14="http://schemas.microsoft.com/office/powerpoint/2010/main" val="1378352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EEE66B-79AE-4047-8931-CC5FFEA766AC}" type="datetimeFigureOut">
              <a:rPr lang="en-US" smtClean="0"/>
              <a:t>5/17/18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B2A7B9C-A6B0-7C43-9BAC-D111DA0D356C}" type="slidenum">
              <a:rPr lang="en-US" smtClean="0"/>
              <a:t>‹#›</a:t>
            </a:fld>
            <a:endParaRPr lang="en-US" dirty="0"/>
          </a:p>
        </p:txBody>
      </p:sp>
    </p:spTree>
    <p:extLst>
      <p:ext uri="{BB962C8B-B14F-4D97-AF65-F5344CB8AC3E}">
        <p14:creationId xmlns:p14="http://schemas.microsoft.com/office/powerpoint/2010/main" val="7223585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1" y="400473"/>
            <a:ext cx="2557066" cy="170434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038799" y="400475"/>
            <a:ext cx="4344987" cy="858456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621" y="2104815"/>
            <a:ext cx="2557066" cy="688022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1EEE66B-79AE-4047-8931-CC5FFEA766AC}" type="datetimeFigureOut">
              <a:rPr lang="en-US" smtClean="0"/>
              <a:t>5/17/18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B2A7B9C-A6B0-7C43-9BAC-D111DA0D356C}" type="slidenum">
              <a:rPr lang="en-US" smtClean="0"/>
              <a:t>‹#›</a:t>
            </a:fld>
            <a:endParaRPr lang="en-US" dirty="0"/>
          </a:p>
        </p:txBody>
      </p:sp>
    </p:spTree>
    <p:extLst>
      <p:ext uri="{BB962C8B-B14F-4D97-AF65-F5344CB8AC3E}">
        <p14:creationId xmlns:p14="http://schemas.microsoft.com/office/powerpoint/2010/main" val="1205842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9" y="7040881"/>
            <a:ext cx="4663440" cy="831216"/>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523449" y="898737"/>
            <a:ext cx="4663440" cy="603504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523449" y="7872097"/>
            <a:ext cx="4663440" cy="118046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1EEE66B-79AE-4047-8931-CC5FFEA766AC}" type="datetimeFigureOut">
              <a:rPr lang="en-US" smtClean="0"/>
              <a:t>5/17/18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B2A7B9C-A6B0-7C43-9BAC-D111DA0D356C}" type="slidenum">
              <a:rPr lang="en-US" smtClean="0"/>
              <a:t>‹#›</a:t>
            </a:fld>
            <a:endParaRPr lang="en-US" dirty="0"/>
          </a:p>
        </p:txBody>
      </p:sp>
    </p:spTree>
    <p:extLst>
      <p:ext uri="{BB962C8B-B14F-4D97-AF65-F5344CB8AC3E}">
        <p14:creationId xmlns:p14="http://schemas.microsoft.com/office/powerpoint/2010/main" val="2410855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gs>
            <a:gs pos="100000">
              <a:schemeClr val="accent3">
                <a:lumMod val="20000"/>
                <a:lumOff val="8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2" y="402802"/>
            <a:ext cx="6995161" cy="16764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88622" y="2346964"/>
            <a:ext cx="6995161" cy="663807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88620" y="9322649"/>
            <a:ext cx="1813560" cy="535517"/>
          </a:xfrm>
          <a:prstGeom prst="rect">
            <a:avLst/>
          </a:prstGeom>
        </p:spPr>
        <p:txBody>
          <a:bodyPr vert="horz" lIns="91440" tIns="45720" rIns="91440" bIns="45720" rtlCol="0" anchor="ctr"/>
          <a:lstStyle>
            <a:lvl1pPr algn="l">
              <a:defRPr sz="1200">
                <a:solidFill>
                  <a:schemeClr val="tx1">
                    <a:tint val="75000"/>
                  </a:schemeClr>
                </a:solidFill>
              </a:defRPr>
            </a:lvl1pPr>
          </a:lstStyle>
          <a:p>
            <a:fld id="{11EEE66B-79AE-4047-8931-CC5FFEA766AC}" type="datetimeFigureOut">
              <a:rPr lang="en-US" smtClean="0"/>
              <a:t>5/17/18</a:t>
            </a:fld>
            <a:endParaRPr lang="en-US" dirty="0"/>
          </a:p>
        </p:txBody>
      </p:sp>
      <p:sp>
        <p:nvSpPr>
          <p:cNvPr id="5" name="Footer Placeholder 4"/>
          <p:cNvSpPr>
            <a:spLocks noGrp="1"/>
          </p:cNvSpPr>
          <p:nvPr>
            <p:ph type="ftr" sz="quarter" idx="3"/>
          </p:nvPr>
        </p:nvSpPr>
        <p:spPr>
          <a:xfrm>
            <a:off x="2655572" y="9322649"/>
            <a:ext cx="2461260" cy="53551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570220" y="9322649"/>
            <a:ext cx="1813560" cy="535517"/>
          </a:xfrm>
          <a:prstGeom prst="rect">
            <a:avLst/>
          </a:prstGeom>
        </p:spPr>
        <p:txBody>
          <a:bodyPr vert="horz" lIns="91440" tIns="45720" rIns="91440" bIns="45720" rtlCol="0" anchor="ctr"/>
          <a:lstStyle>
            <a:lvl1pPr algn="r">
              <a:defRPr sz="1200">
                <a:solidFill>
                  <a:schemeClr val="tx1">
                    <a:tint val="75000"/>
                  </a:schemeClr>
                </a:solidFill>
              </a:defRPr>
            </a:lvl1pPr>
          </a:lstStyle>
          <a:p>
            <a:fld id="{6B2A7B9C-A6B0-7C43-9BAC-D111DA0D356C}" type="slidenum">
              <a:rPr lang="en-US" smtClean="0"/>
              <a:t>‹#›</a:t>
            </a:fld>
            <a:endParaRPr lang="en-US" dirty="0"/>
          </a:p>
        </p:txBody>
      </p:sp>
    </p:spTree>
    <p:extLst>
      <p:ext uri="{BB962C8B-B14F-4D97-AF65-F5344CB8AC3E}">
        <p14:creationId xmlns:p14="http://schemas.microsoft.com/office/powerpoint/2010/main" val="26009534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44F7A8E0-CBB9-CB49-9D93-6E527EC5F030}"/>
              </a:ext>
            </a:extLst>
          </p:cNvPr>
          <p:cNvGrpSpPr/>
          <p:nvPr/>
        </p:nvGrpSpPr>
        <p:grpSpPr>
          <a:xfrm>
            <a:off x="-103909" y="0"/>
            <a:ext cx="7969827" cy="10058400"/>
            <a:chOff x="-103909" y="0"/>
            <a:chExt cx="7969827" cy="10058400"/>
          </a:xfrm>
        </p:grpSpPr>
        <p:sp>
          <p:nvSpPr>
            <p:cNvPr id="13" name="Rectangle 12"/>
            <p:cNvSpPr>
              <a:spLocks noChangeAspect="1"/>
            </p:cNvSpPr>
            <p:nvPr/>
          </p:nvSpPr>
          <p:spPr>
            <a:xfrm>
              <a:off x="-103909" y="0"/>
              <a:ext cx="7969827" cy="10058400"/>
            </a:xfrm>
            <a:prstGeom prst="rect">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endParaRPr lang="en-US" dirty="0"/>
            </a:p>
          </p:txBody>
        </p:sp>
        <p:sp>
          <p:nvSpPr>
            <p:cNvPr id="6" name="Rectangle 5"/>
            <p:cNvSpPr/>
            <p:nvPr/>
          </p:nvSpPr>
          <p:spPr>
            <a:xfrm>
              <a:off x="554344" y="9713512"/>
              <a:ext cx="6880207" cy="131237"/>
            </a:xfrm>
            <a:prstGeom prst="rect">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solidFill>
                    <a:schemeClr val="tx1"/>
                  </a:solidFill>
                  <a:latin typeface="Arial Narrow"/>
                  <a:cs typeface="Arial Narrow"/>
                </a:rPr>
                <a:t>Short &amp; Simple • © 2018 Thinkshortcut Publishing, LLC • Created by MarketingZoo.com</a:t>
              </a:r>
            </a:p>
          </p:txBody>
        </p:sp>
        <p:sp>
          <p:nvSpPr>
            <p:cNvPr id="25" name="Rectangle 24"/>
            <p:cNvSpPr/>
            <p:nvPr/>
          </p:nvSpPr>
          <p:spPr>
            <a:xfrm>
              <a:off x="3132887" y="5303013"/>
              <a:ext cx="4397966" cy="88199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US" sz="1100" dirty="0">
                  <a:solidFill>
                    <a:schemeClr val="tx1"/>
                  </a:solidFill>
                </a:rPr>
                <a:t>And it gets worse from here. A “</a:t>
              </a:r>
              <a:r>
                <a:rPr lang="en-US" sz="1100" b="1" dirty="0">
                  <a:solidFill>
                    <a:schemeClr val="tx1"/>
                  </a:solidFill>
                </a:rPr>
                <a:t>Category 3</a:t>
              </a:r>
              <a:r>
                <a:rPr lang="en-US" sz="1100" dirty="0">
                  <a:solidFill>
                    <a:schemeClr val="tx1"/>
                  </a:solidFill>
                </a:rPr>
                <a:t>” water damage situation is “black” water and is always considered dangerous to the health of occupants in a home or building. An example would be a raw sewage backup and contamination. Another would be flood waters, since you aren’t sure of the source of the water or where it has been. The contamination involved would dictate wearing personal protective equipment and even respirators. Never risk your health.</a:t>
              </a:r>
            </a:p>
            <a:p>
              <a:r>
                <a:rPr lang="en-US" sz="1100" dirty="0">
                  <a:solidFill>
                    <a:schemeClr val="tx1"/>
                  </a:solidFill>
                </a:rPr>
                <a:t> </a:t>
              </a:r>
            </a:p>
            <a:p>
              <a:r>
                <a:rPr lang="en-US" sz="1100" dirty="0">
                  <a:solidFill>
                    <a:schemeClr val="tx1"/>
                  </a:solidFill>
                </a:rPr>
                <a:t>For Category 1 and Category 2, there is a chance you could extract and dry the area yourself. Often, it ends up in frustration and even mold growth. But for Category 3, </a:t>
              </a:r>
              <a:r>
                <a:rPr lang="en-US" sz="1100" i="1" dirty="0">
                  <a:solidFill>
                    <a:schemeClr val="tx1"/>
                  </a:solidFill>
                </a:rPr>
                <a:t>never</a:t>
              </a:r>
              <a:r>
                <a:rPr lang="en-US" sz="1100" dirty="0">
                  <a:solidFill>
                    <a:schemeClr val="tx1"/>
                  </a:solidFill>
                </a:rPr>
                <a:t> attempt this on your own. In fact, play it safe. Always call a professional water damage company when you have any type of flooding situation in your home. </a:t>
              </a:r>
              <a:r>
                <a:rPr lang="en-US" sz="1100" i="1" dirty="0">
                  <a:solidFill>
                    <a:schemeClr val="tx1"/>
                  </a:solidFill>
                </a:rPr>
                <a:t>After all, it pays to call a pro!</a:t>
              </a:r>
              <a:endParaRPr lang="en-US" sz="1100" dirty="0">
                <a:solidFill>
                  <a:schemeClr val="tx1"/>
                </a:solidFill>
              </a:endParaRPr>
            </a:p>
          </p:txBody>
        </p:sp>
        <p:sp>
          <p:nvSpPr>
            <p:cNvPr id="9" name="Rectangle 8"/>
            <p:cNvSpPr/>
            <p:nvPr/>
          </p:nvSpPr>
          <p:spPr>
            <a:xfrm>
              <a:off x="194668" y="1561786"/>
              <a:ext cx="2866755" cy="729562"/>
            </a:xfrm>
            <a:prstGeom prst="rect">
              <a:avLst/>
            </a:prstGeom>
            <a:solidFill>
              <a:srgbClr val="CEEFF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r>
                <a:rPr lang="en-US" b="1" dirty="0">
                  <a:solidFill>
                    <a:schemeClr val="tx1"/>
                  </a:solidFill>
                </a:rPr>
                <a:t>Categories of Water Damage</a:t>
              </a:r>
              <a:endParaRPr lang="en-US" dirty="0">
                <a:solidFill>
                  <a:schemeClr val="tx1"/>
                </a:solidFill>
              </a:endParaRPr>
            </a:p>
          </p:txBody>
        </p:sp>
        <p:sp>
          <p:nvSpPr>
            <p:cNvPr id="11" name="Text Box 3"/>
            <p:cNvSpPr txBox="1"/>
            <p:nvPr/>
          </p:nvSpPr>
          <p:spPr>
            <a:xfrm>
              <a:off x="123203" y="2183995"/>
              <a:ext cx="3009684" cy="5337292"/>
            </a:xfrm>
            <a:prstGeom prst="rect">
              <a:avLst/>
            </a:prstGeom>
            <a:solidFill>
              <a:srgbClr val="F2F2F2"/>
            </a:solid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r>
                <a:rPr lang="en-US" sz="1200" dirty="0"/>
                <a:t>Did you know that water losses are given classifications? One water loss isn’t always like the next. There are differences.</a:t>
              </a:r>
            </a:p>
            <a:p>
              <a:r>
                <a:rPr lang="en-US" sz="1200" dirty="0"/>
                <a:t> </a:t>
              </a:r>
            </a:p>
            <a:p>
              <a:r>
                <a:rPr lang="en-US" sz="1200" dirty="0"/>
                <a:t>Many water damage situations involve a basement, and often a sump pump failure. Others are from leaky pipes or even broken pipes. When this occurs, along with other types of water loss situations, did you know the water type is classified by professional water damage restoration experts as “clean?” That’s right. Even if it looks dirty, because of a lower amount of potentially hazardous contaminants in the water, it is given a “</a:t>
              </a:r>
              <a:r>
                <a:rPr lang="en-US" sz="1200" b="1" dirty="0"/>
                <a:t>Category 1</a:t>
              </a:r>
              <a:r>
                <a:rPr lang="en-US" sz="1200" dirty="0"/>
                <a:t>” classification. However, this type of water loss can quickly escalate into a more dangerous situation, if not removed and affected materials dried out quickly.</a:t>
              </a:r>
            </a:p>
            <a:p>
              <a:r>
                <a:rPr lang="en-US" sz="1200" dirty="0"/>
                <a:t> </a:t>
              </a:r>
            </a:p>
            <a:p>
              <a:r>
                <a:rPr lang="en-US" sz="1200" dirty="0"/>
                <a:t>Then we have water damage situations that may contain potentially hazardous contaminants and bacteria that could be harmful to your health. An example would be a toilet that overflows, that doesn’t involve raw sewage. This would be a “</a:t>
              </a:r>
              <a:r>
                <a:rPr lang="en-US" sz="1200" b="1" dirty="0"/>
                <a:t>Category 2</a:t>
              </a:r>
              <a:r>
                <a:rPr lang="en-US" sz="1200" dirty="0"/>
                <a:t>” classification. A Category 1 can become a Category 2 if left unattended, because of bacteria and microbial growth occurring over time.</a:t>
              </a:r>
            </a:p>
            <a:p>
              <a:r>
                <a:rPr lang="en-US" sz="1200" dirty="0"/>
                <a:t> </a:t>
              </a:r>
            </a:p>
          </p:txBody>
        </p:sp>
        <p:sp>
          <p:nvSpPr>
            <p:cNvPr id="23" name="Rounded Rectangle 22"/>
            <p:cNvSpPr/>
            <p:nvPr/>
          </p:nvSpPr>
          <p:spPr>
            <a:xfrm>
              <a:off x="188662" y="7771623"/>
              <a:ext cx="7342191" cy="1599812"/>
            </a:xfrm>
            <a:prstGeom prst="roundRect">
              <a:avLst/>
            </a:prstGeom>
            <a:solidFill>
              <a:schemeClr val="bg1"/>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909" y="189608"/>
              <a:ext cx="7969827" cy="1119808"/>
            </a:xfrm>
            <a:prstGeom prst="rect">
              <a:avLst/>
            </a:prstGeom>
          </p:spPr>
        </p:pic>
        <p:cxnSp>
          <p:nvCxnSpPr>
            <p:cNvPr id="18" name="Straight Connector 17"/>
            <p:cNvCxnSpPr>
              <a:cxnSpLocks/>
            </p:cNvCxnSpPr>
            <p:nvPr/>
          </p:nvCxnSpPr>
          <p:spPr>
            <a:xfrm>
              <a:off x="-103909" y="1309416"/>
              <a:ext cx="7969827" cy="0"/>
            </a:xfrm>
            <a:prstGeom prst="line">
              <a:avLst/>
            </a:prstGeom>
            <a:ln w="76200">
              <a:solidFill>
                <a:srgbClr val="CEEFF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a:cxnSpLocks/>
            </p:cNvCxnSpPr>
            <p:nvPr/>
          </p:nvCxnSpPr>
          <p:spPr>
            <a:xfrm>
              <a:off x="-103909" y="189608"/>
              <a:ext cx="7969827" cy="0"/>
            </a:xfrm>
            <a:prstGeom prst="line">
              <a:avLst/>
            </a:prstGeom>
            <a:ln w="76200">
              <a:solidFill>
                <a:srgbClr val="CEEFF1"/>
              </a:solidFill>
            </a:ln>
          </p:spPr>
          <p:style>
            <a:lnRef idx="2">
              <a:schemeClr val="accent1"/>
            </a:lnRef>
            <a:fillRef idx="0">
              <a:schemeClr val="accent1"/>
            </a:fillRef>
            <a:effectRef idx="1">
              <a:schemeClr val="accent1"/>
            </a:effectRef>
            <a:fontRef idx="minor">
              <a:schemeClr val="tx1"/>
            </a:fontRef>
          </p:style>
        </p:cxnSp>
        <p:pic>
          <p:nvPicPr>
            <p:cNvPr id="5" name="Picture 4">
              <a:extLst>
                <a:ext uri="{FF2B5EF4-FFF2-40B4-BE49-F238E27FC236}">
                  <a16:creationId xmlns:a16="http://schemas.microsoft.com/office/drawing/2014/main" id="{DDD6067E-8E07-CB4C-8ABA-3665990A8448}"/>
                </a:ext>
              </a:extLst>
            </p:cNvPr>
            <p:cNvPicPr>
              <a:picLocks noChangeAspect="1"/>
            </p:cNvPicPr>
            <p:nvPr/>
          </p:nvPicPr>
          <p:blipFill>
            <a:blip r:embed="rId4"/>
            <a:stretch>
              <a:fillRect/>
            </a:stretch>
          </p:blipFill>
          <p:spPr>
            <a:xfrm>
              <a:off x="3132887" y="1561786"/>
              <a:ext cx="4397966" cy="3686805"/>
            </a:xfrm>
            <a:prstGeom prst="rect">
              <a:avLst/>
            </a:prstGeom>
          </p:spPr>
        </p:pic>
      </p:grpSp>
    </p:spTree>
    <p:extLst>
      <p:ext uri="{BB962C8B-B14F-4D97-AF65-F5344CB8AC3E}">
        <p14:creationId xmlns:p14="http://schemas.microsoft.com/office/powerpoint/2010/main" val="18902333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44F7A8E0-CBB9-CB49-9D93-6E527EC5F030}"/>
              </a:ext>
            </a:extLst>
          </p:cNvPr>
          <p:cNvGrpSpPr/>
          <p:nvPr/>
        </p:nvGrpSpPr>
        <p:grpSpPr>
          <a:xfrm>
            <a:off x="-103909" y="0"/>
            <a:ext cx="7969827" cy="10058400"/>
            <a:chOff x="-103909" y="0"/>
            <a:chExt cx="7969827" cy="10058400"/>
          </a:xfrm>
        </p:grpSpPr>
        <p:sp>
          <p:nvSpPr>
            <p:cNvPr id="13" name="Rectangle 12"/>
            <p:cNvSpPr>
              <a:spLocks noChangeAspect="1"/>
            </p:cNvSpPr>
            <p:nvPr/>
          </p:nvSpPr>
          <p:spPr>
            <a:xfrm>
              <a:off x="-103909" y="0"/>
              <a:ext cx="7969827" cy="10058400"/>
            </a:xfrm>
            <a:prstGeom prst="rect">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endParaRPr lang="en-US" dirty="0"/>
            </a:p>
          </p:txBody>
        </p:sp>
        <p:sp>
          <p:nvSpPr>
            <p:cNvPr id="6" name="Rectangle 5"/>
            <p:cNvSpPr/>
            <p:nvPr/>
          </p:nvSpPr>
          <p:spPr>
            <a:xfrm>
              <a:off x="554344" y="9713512"/>
              <a:ext cx="6880207" cy="131237"/>
            </a:xfrm>
            <a:prstGeom prst="rect">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solidFill>
                    <a:schemeClr val="tx1"/>
                  </a:solidFill>
                  <a:latin typeface="Arial Narrow"/>
                  <a:cs typeface="Arial Narrow"/>
                </a:rPr>
                <a:t>Short &amp; Simple • © 2018 Thinkshortcut Publishing, LLC • Created by MarketingZoo.com</a:t>
              </a:r>
            </a:p>
          </p:txBody>
        </p:sp>
        <p:sp>
          <p:nvSpPr>
            <p:cNvPr id="25" name="Rectangle 24"/>
            <p:cNvSpPr/>
            <p:nvPr/>
          </p:nvSpPr>
          <p:spPr>
            <a:xfrm>
              <a:off x="3155196" y="5548819"/>
              <a:ext cx="4397966" cy="88199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US" sz="1200" dirty="0">
                  <a:solidFill>
                    <a:schemeClr val="tx1"/>
                  </a:solidFill>
                </a:rPr>
                <a:t>Grime and mineral deposits like to hide there. Apply your cleaning solution thoroughly, using your brush to agitate the surface inside the toilet, and allow a few minutes of contact time for the product to work. Then agitate again and flush. Inspect, re-clean if needed… and you should be happy with the results.</a:t>
              </a:r>
            </a:p>
            <a:p>
              <a:endParaRPr lang="en-US" sz="1200" dirty="0">
                <a:solidFill>
                  <a:schemeClr val="tx1"/>
                </a:solidFill>
              </a:endParaRPr>
            </a:p>
            <a:p>
              <a:r>
                <a:rPr lang="en-US" sz="1200" dirty="0">
                  <a:solidFill>
                    <a:schemeClr val="tx1"/>
                  </a:solidFill>
                </a:rPr>
                <a:t>As always, using cleaning products is partnered automatically with a few warnings. Don’t allow it to contact your skin, so use gloves. And don’t forget the eye protection glasses or goggles. Safety first!</a:t>
              </a:r>
            </a:p>
            <a:p>
              <a:r>
                <a:rPr lang="en-US" sz="1200" dirty="0">
                  <a:solidFill>
                    <a:schemeClr val="tx1"/>
                  </a:solidFill>
                </a:rPr>
                <a:t>Never forget, however, that the absolute best cleaning of your home, whether in the bathroom or the living room, from hard floors to carpet, and more, let your favorite cleaning company do the work. </a:t>
              </a:r>
              <a:r>
                <a:rPr lang="en-US" sz="1200" i="1" dirty="0">
                  <a:solidFill>
                    <a:schemeClr val="tx1"/>
                  </a:solidFill>
                </a:rPr>
                <a:t>After all, it pays to call a pro!</a:t>
              </a:r>
              <a:r>
                <a:rPr lang="en-US" sz="1200" dirty="0">
                  <a:solidFill>
                    <a:schemeClr val="tx1"/>
                  </a:solidFill>
                </a:rPr>
                <a:t>  </a:t>
              </a:r>
            </a:p>
          </p:txBody>
        </p:sp>
        <p:sp>
          <p:nvSpPr>
            <p:cNvPr id="9" name="Rectangle 8"/>
            <p:cNvSpPr/>
            <p:nvPr/>
          </p:nvSpPr>
          <p:spPr>
            <a:xfrm>
              <a:off x="194668" y="1561786"/>
              <a:ext cx="2866755" cy="483324"/>
            </a:xfrm>
            <a:prstGeom prst="rect">
              <a:avLst/>
            </a:prstGeom>
            <a:solidFill>
              <a:srgbClr val="CEEFF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r>
                <a:rPr lang="en-US" b="1" dirty="0">
                  <a:solidFill>
                    <a:schemeClr val="tx1"/>
                  </a:solidFill>
                </a:rPr>
                <a:t>Caring for the Commode</a:t>
              </a:r>
              <a:r>
                <a:rPr lang="en-US" dirty="0">
                  <a:solidFill>
                    <a:schemeClr val="tx1"/>
                  </a:solidFill>
                </a:rPr>
                <a:t> </a:t>
              </a:r>
            </a:p>
          </p:txBody>
        </p:sp>
        <p:sp>
          <p:nvSpPr>
            <p:cNvPr id="11" name="Text Box 3"/>
            <p:cNvSpPr txBox="1"/>
            <p:nvPr/>
          </p:nvSpPr>
          <p:spPr>
            <a:xfrm>
              <a:off x="123203" y="2070509"/>
              <a:ext cx="3009684" cy="5337292"/>
            </a:xfrm>
            <a:prstGeom prst="rect">
              <a:avLst/>
            </a:prstGeom>
            <a:solidFill>
              <a:srgbClr val="F2F2F2"/>
            </a:solid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r>
                <a:rPr lang="en-US" sz="1200" dirty="0"/>
                <a:t>Cleaning the commode — aka “the toilet” — is a task that must be done on a regular basis, because if you don’t do it… well, you know. Put it on your calendar to-do list.</a:t>
              </a:r>
            </a:p>
            <a:p>
              <a:endParaRPr lang="en-US" sz="1200" dirty="0"/>
            </a:p>
            <a:p>
              <a:r>
                <a:rPr lang="en-US" sz="1200" dirty="0"/>
                <a:t>The first item you need is a good quality toilet cleaning brush. If your water quality is considered “hard”, purchase one that can provide some mild abrasion, such as a wire brush. This will help with the difficult task of removing mineral deposits. But don’t overdo it; you can scratch the surface of the commode, inside the bowl. Now you need a quality cleaning product. This is where you really need to consider your best options.</a:t>
              </a:r>
            </a:p>
            <a:p>
              <a:endParaRPr lang="en-US" sz="1200" dirty="0"/>
            </a:p>
            <a:p>
              <a:r>
                <a:rPr lang="en-US" sz="1200" dirty="0"/>
                <a:t>A commercial-grade cleaning product is obviously the best choice, as it will handle most residential cleaning challenges with ease. There are no doubt some supply houses in your area that have these types of products, and most big-box stores also carry similar brands. If you neglect cleaning for a period of time, you will </a:t>
              </a:r>
              <a:r>
                <a:rPr lang="en-US" sz="1200" i="1" dirty="0"/>
                <a:t>need</a:t>
              </a:r>
              <a:r>
                <a:rPr lang="en-US" sz="1200" dirty="0"/>
                <a:t> one of these stronger products, usually a potent acid-based cleaner. If you keep your commode clean on a schedule, a milder household product should suffice.</a:t>
              </a:r>
            </a:p>
            <a:p>
              <a:endParaRPr lang="en-US" sz="1200" dirty="0"/>
            </a:p>
            <a:p>
              <a:r>
                <a:rPr lang="en-US" sz="1200" dirty="0">
                  <a:solidFill>
                    <a:schemeClr val="tx1"/>
                  </a:solidFill>
                </a:rPr>
                <a:t>Choose a cleaning product that has a spout you can use inside the bowl, applying the product up high under the rim of the bowl.</a:t>
              </a:r>
              <a:endParaRPr lang="en-US" sz="1200" dirty="0"/>
            </a:p>
            <a:p>
              <a:r>
                <a:rPr lang="en-US" sz="1200" dirty="0"/>
                <a:t> </a:t>
              </a:r>
            </a:p>
          </p:txBody>
        </p:sp>
        <p:sp>
          <p:nvSpPr>
            <p:cNvPr id="23" name="Rounded Rectangle 22"/>
            <p:cNvSpPr/>
            <p:nvPr/>
          </p:nvSpPr>
          <p:spPr>
            <a:xfrm>
              <a:off x="188662" y="8143495"/>
              <a:ext cx="7342191" cy="1227939"/>
            </a:xfrm>
            <a:prstGeom prst="roundRect">
              <a:avLst/>
            </a:prstGeom>
            <a:solidFill>
              <a:schemeClr val="bg1"/>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909" y="189608"/>
              <a:ext cx="7969827" cy="1119808"/>
            </a:xfrm>
            <a:prstGeom prst="rect">
              <a:avLst/>
            </a:prstGeom>
          </p:spPr>
        </p:pic>
        <p:cxnSp>
          <p:nvCxnSpPr>
            <p:cNvPr id="18" name="Straight Connector 17"/>
            <p:cNvCxnSpPr>
              <a:cxnSpLocks/>
            </p:cNvCxnSpPr>
            <p:nvPr/>
          </p:nvCxnSpPr>
          <p:spPr>
            <a:xfrm>
              <a:off x="-103909" y="1309416"/>
              <a:ext cx="7969827" cy="0"/>
            </a:xfrm>
            <a:prstGeom prst="line">
              <a:avLst/>
            </a:prstGeom>
            <a:ln w="76200">
              <a:solidFill>
                <a:srgbClr val="CEEFF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a:cxnSpLocks/>
            </p:cNvCxnSpPr>
            <p:nvPr/>
          </p:nvCxnSpPr>
          <p:spPr>
            <a:xfrm>
              <a:off x="-103909" y="189608"/>
              <a:ext cx="7969827" cy="0"/>
            </a:xfrm>
            <a:prstGeom prst="line">
              <a:avLst/>
            </a:prstGeom>
            <a:ln w="76200">
              <a:solidFill>
                <a:srgbClr val="CEEFF1"/>
              </a:solidFill>
            </a:ln>
          </p:spPr>
          <p:style>
            <a:lnRef idx="2">
              <a:schemeClr val="accent1"/>
            </a:lnRef>
            <a:fillRef idx="0">
              <a:schemeClr val="accent1"/>
            </a:fillRef>
            <a:effectRef idx="1">
              <a:schemeClr val="accent1"/>
            </a:effectRef>
            <a:fontRef idx="minor">
              <a:schemeClr val="tx1"/>
            </a:fontRef>
          </p:style>
        </p:cxnSp>
      </p:grpSp>
      <p:pic>
        <p:nvPicPr>
          <p:cNvPr id="30" name="Picture 29">
            <a:extLst>
              <a:ext uri="{FF2B5EF4-FFF2-40B4-BE49-F238E27FC236}">
                <a16:creationId xmlns:a16="http://schemas.microsoft.com/office/drawing/2014/main" id="{EFF97378-2B8F-5249-B9D3-E1BF1137C950}"/>
              </a:ext>
            </a:extLst>
          </p:cNvPr>
          <p:cNvPicPr>
            <a:picLocks noChangeAspect="1"/>
          </p:cNvPicPr>
          <p:nvPr/>
        </p:nvPicPr>
        <p:blipFill>
          <a:blip r:embed="rId4"/>
          <a:stretch>
            <a:fillRect/>
          </a:stretch>
        </p:blipFill>
        <p:spPr>
          <a:xfrm>
            <a:off x="3155196" y="1557708"/>
            <a:ext cx="4350374" cy="3878995"/>
          </a:xfrm>
          <a:prstGeom prst="rect">
            <a:avLst/>
          </a:prstGeom>
        </p:spPr>
      </p:pic>
    </p:spTree>
    <p:extLst>
      <p:ext uri="{BB962C8B-B14F-4D97-AF65-F5344CB8AC3E}">
        <p14:creationId xmlns:p14="http://schemas.microsoft.com/office/powerpoint/2010/main" val="22923864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1568</TotalTime>
  <Words>548</Words>
  <Application>Microsoft Macintosh PowerPoint</Application>
  <PresentationFormat>Custom</PresentationFormat>
  <Paragraphs>27</Paragraphs>
  <Slides>2</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Arial</vt:lpstr>
      <vt:lpstr>Arial Narrow</vt:lpstr>
      <vt:lpstr>Calibri</vt:lpstr>
      <vt:lpstr>Office Theme</vt:lpstr>
      <vt:lpstr>PowerPoint Presentation</vt:lpstr>
      <vt:lpstr>PowerPoint Presentation</vt:lpstr>
    </vt:vector>
  </TitlesOfParts>
  <Company>Marketing &amp; Creative Services (M&amp;CS)</Company>
  <LinksUpToDate>false</LinksUpToDate>
  <SharedDoc>false</SharedDoc>
  <HyperlinksChanged>false</HyperlinksChanged>
  <AppVersion>16.0012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Gary Arndts</dc:creator>
  <cp:lastModifiedBy>Microsoft Office User</cp:lastModifiedBy>
  <cp:revision>177</cp:revision>
  <cp:lastPrinted>2015-03-23T15:16:24Z</cp:lastPrinted>
  <dcterms:created xsi:type="dcterms:W3CDTF">2015-01-19T15:58:58Z</dcterms:created>
  <dcterms:modified xsi:type="dcterms:W3CDTF">2018-05-17T18:41:22Z</dcterms:modified>
</cp:coreProperties>
</file>