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1" r:id="rId2"/>
    <p:sldId id="262"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732002"/>
    <a:srgbClr val="FF8064"/>
    <a:srgbClr val="D3CD78"/>
    <a:srgbClr val="002549"/>
    <a:srgbClr val="FEF2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56"/>
    <p:restoredTop sz="94754"/>
  </p:normalViewPr>
  <p:slideViewPr>
    <p:cSldViewPr snapToGrid="0" snapToObjects="1">
      <p:cViewPr>
        <p:scale>
          <a:sx n="137" d="100"/>
          <a:sy n="137" d="100"/>
        </p:scale>
        <p:origin x="928" y="240"/>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7/27/16</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99889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a:p>
        </p:txBody>
      </p:sp>
    </p:spTree>
    <p:extLst>
      <p:ext uri="{BB962C8B-B14F-4D97-AF65-F5344CB8AC3E}">
        <p14:creationId xmlns:p14="http://schemas.microsoft.com/office/powerpoint/2010/main" val="142938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7/27/16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7/27/16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7/27/16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7/27/16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7/27/16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7/27/16</a:t>
            </a:fld>
            <a:endParaRPr lang="en-US"/>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package" Target="../embeddings/Microsoft_Word_Document1.docx"/><Relationship Id="rId6" Type="http://schemas.openxmlformats.org/officeDocument/2006/relationships/image" Target="../media/image1.emf"/><Relationship Id="rId7" Type="http://schemas.openxmlformats.org/officeDocument/2006/relationships/hyperlink" Target="http://www.disasterassistance.gov/" TargetMode="External"/><Relationship Id="rId8"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package" Target="../embeddings/Microsoft_Word_Document2.docx"/><Relationship Id="rId6" Type="http://schemas.openxmlformats.org/officeDocument/2006/relationships/image" Target="../media/image1.emf"/><Relationship Id="rId7"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3" name="Group 2"/>
          <p:cNvGrpSpPr/>
          <p:nvPr/>
        </p:nvGrpSpPr>
        <p:grpSpPr>
          <a:xfrm>
            <a:off x="1720" y="0"/>
            <a:ext cx="7770685" cy="10058400"/>
            <a:chOff x="1720" y="0"/>
            <a:chExt cx="7770685" cy="10058400"/>
          </a:xfrm>
        </p:grpSpPr>
        <p:grpSp>
          <p:nvGrpSpPr>
            <p:cNvPr id="10" name="Group 9"/>
            <p:cNvGrpSpPr>
              <a:grpSpLocks noChangeAspect="1"/>
            </p:cNvGrpSpPr>
            <p:nvPr/>
          </p:nvGrpSpPr>
          <p:grpSpPr>
            <a:xfrm>
              <a:off x="1720" y="0"/>
              <a:ext cx="7770685" cy="10058400"/>
              <a:chOff x="1724" y="0"/>
              <a:chExt cx="7770676" cy="10058400"/>
            </a:xfrm>
          </p:grpSpPr>
          <p:sp>
            <p:nvSpPr>
              <p:cNvPr id="13" name="Rectangle 12"/>
              <p:cNvSpPr>
                <a:spLocks noChangeAspect="1"/>
              </p:cNvSpPr>
              <p:nvPr/>
            </p:nvSpPr>
            <p:spPr>
              <a:xfrm>
                <a:off x="1724" y="0"/>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45978" y="645241"/>
                <a:ext cx="6282171" cy="736406"/>
              </a:xfrm>
              <a:prstGeom prst="rect">
                <a:avLst/>
              </a:prstGeom>
              <a:solidFill>
                <a:srgbClr val="F2F2F2"/>
              </a:solidFill>
              <a:ln>
                <a:noFill/>
              </a:ln>
            </p:spPr>
          </p:pic>
          <p:cxnSp>
            <p:nvCxnSpPr>
              <p:cNvPr id="7" name="Straight Connector 6"/>
              <p:cNvCxnSpPr/>
              <p:nvPr/>
            </p:nvCxnSpPr>
            <p:spPr>
              <a:xfrm>
                <a:off x="443424" y="1512361"/>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0502" y="499649"/>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11435" y="9702756"/>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2016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22863293"/>
                  </p:ext>
                </p:extLst>
              </p:nvPr>
            </p:nvGraphicFramePr>
            <p:xfrm>
              <a:off x="970250" y="4416143"/>
              <a:ext cx="5833628" cy="137800"/>
            </p:xfrm>
            <a:graphic>
              <a:graphicData uri="http://schemas.openxmlformats.org/presentationml/2006/ole">
                <mc:AlternateContent xmlns:mc="http://schemas.openxmlformats.org/markup-compatibility/2006">
                  <mc:Choice xmlns:v="urn:schemas-microsoft-com:vml" Requires="v">
                    <p:oleObj spid="_x0000_s2108"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70250" y="4416143"/>
                            <a:ext cx="5833628" cy="137800"/>
                          </a:xfrm>
                          <a:prstGeom prst="rect">
                            <a:avLst/>
                          </a:prstGeom>
                        </p:spPr>
                      </p:pic>
                    </p:oleObj>
                  </mc:Fallback>
                </mc:AlternateContent>
              </a:graphicData>
            </a:graphic>
          </p:graphicFrame>
          <p:sp>
            <p:nvSpPr>
              <p:cNvPr id="25" name="Rectangle 24"/>
              <p:cNvSpPr/>
              <p:nvPr/>
            </p:nvSpPr>
            <p:spPr>
              <a:xfrm>
                <a:off x="3887062" y="7267230"/>
                <a:ext cx="3605954"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lvl="0"/>
                <a:r>
                  <a:rPr lang="en-US" sz="1100" dirty="0">
                    <a:solidFill>
                      <a:schemeClr val="tx1"/>
                    </a:solidFill>
                  </a:rPr>
                  <a:t>If FEMA determines that you are ineligible for any reason, you will receive a letter and be given a chance to appeal. Appeals must be in writing and mailed within 60 days of the determination. Read the letter carefully for the reason of ineligibility before filing your appeal.</a:t>
                </a:r>
                <a:endParaRPr lang="en-US" sz="1100" dirty="0">
                  <a:solidFill>
                    <a:schemeClr val="tx1"/>
                  </a:solidFill>
                </a:endParaRPr>
              </a:p>
            </p:txBody>
          </p:sp>
          <p:sp>
            <p:nvSpPr>
              <p:cNvPr id="9" name="Rectangle 8"/>
              <p:cNvSpPr/>
              <p:nvPr/>
            </p:nvSpPr>
            <p:spPr>
              <a:xfrm>
                <a:off x="500939" y="1851655"/>
                <a:ext cx="3344920" cy="288052"/>
              </a:xfrm>
              <a:prstGeom prst="rect">
                <a:avLst/>
              </a:prstGeom>
              <a:solidFill>
                <a:srgbClr val="73200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en-US" sz="1600" b="1" dirty="0"/>
                  <a:t>What Can FEMA Do for You?</a:t>
                </a:r>
                <a:endParaRPr lang="en-US" sz="1600" dirty="0"/>
              </a:p>
            </p:txBody>
          </p:sp>
          <p:sp>
            <p:nvSpPr>
              <p:cNvPr id="11" name="Text Box 3"/>
              <p:cNvSpPr txBox="1"/>
              <p:nvPr/>
            </p:nvSpPr>
            <p:spPr>
              <a:xfrm>
                <a:off x="450502" y="2185986"/>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smtClean="0"/>
                  <a:t>The </a:t>
                </a:r>
                <a:r>
                  <a:rPr lang="en-US" sz="1100" dirty="0"/>
                  <a:t>Federal Emergency Management Agency (FEMA) provides help to many of those in need; homeowners and others that need special aid when a disaster </a:t>
                </a:r>
                <a:r>
                  <a:rPr lang="en-US" sz="1100" dirty="0" smtClean="0"/>
                  <a:t>strikes. </a:t>
                </a:r>
              </a:p>
              <a:p>
                <a:r>
                  <a:rPr lang="en-US" sz="1100" dirty="0"/>
                  <a:t> </a:t>
                </a:r>
              </a:p>
              <a:p>
                <a:r>
                  <a:rPr lang="en-US" sz="1100" dirty="0"/>
                  <a:t>Although the government and its workers are not always quick to respond, you can get the process started by </a:t>
                </a:r>
                <a:r>
                  <a:rPr lang="en-US" sz="1100" u="sng" dirty="0">
                    <a:hlinkClick r:id="rId7"/>
                  </a:rPr>
                  <a:t>visiting this link</a:t>
                </a:r>
                <a:r>
                  <a:rPr lang="en-US" sz="1100" dirty="0"/>
                  <a:t>. You can also call the FEMA helpline at (800)621-3362</a:t>
                </a:r>
                <a:r>
                  <a:rPr lang="en-US" sz="1100" dirty="0" smtClean="0"/>
                  <a:t>.</a:t>
                </a:r>
              </a:p>
              <a:p>
                <a:r>
                  <a:rPr lang="en-US" sz="1100" dirty="0"/>
                  <a:t>  </a:t>
                </a:r>
              </a:p>
              <a:p>
                <a:r>
                  <a:rPr lang="en-US" sz="1100" dirty="0"/>
                  <a:t>After you apply for disaster assistance, FEMA will mail you a copy of your application and a copy of a document entitled “Help After a Disaster.” This is especially helpful if you don’t have insurance coverage for the disaster event your family is facing. This happens more than you think.</a:t>
                </a:r>
              </a:p>
              <a:p>
                <a:r>
                  <a:rPr lang="en-US" sz="1100" dirty="0"/>
                  <a:t> </a:t>
                </a:r>
              </a:p>
              <a:p>
                <a:r>
                  <a:rPr lang="en-US" sz="1100" dirty="0"/>
                  <a:t>Here is what FEMA says they will do for you, in part, according to the government website</a:t>
                </a:r>
                <a:r>
                  <a:rPr lang="en-US" sz="1100" dirty="0" smtClean="0"/>
                  <a:t>:</a:t>
                </a:r>
              </a:p>
              <a:p>
                <a:endParaRPr lang="en-US" sz="1100" dirty="0"/>
              </a:p>
              <a:p>
                <a:pPr marL="171450" lvl="0" indent="-171450">
                  <a:buFont typeface="Arial" charset="0"/>
                  <a:buChar char="•"/>
                </a:pPr>
                <a:r>
                  <a:rPr lang="en-US" sz="1100" dirty="0"/>
                  <a:t>If you do not have insurance: An inspector will contact you after you apply to schedule a time to meet you at your damaged home.</a:t>
                </a:r>
              </a:p>
              <a:p>
                <a:pPr marL="171450" lvl="0" indent="-171450">
                  <a:buFont typeface="Arial" charset="0"/>
                  <a:buChar char="•"/>
                </a:pPr>
                <a:r>
                  <a:rPr lang="en-US" sz="1100" dirty="0"/>
                  <a:t>If you have insurance, you need to file your insurance claim and provide FEMA with a decision letter (settlement or denial) from your insurance company before FEMA issues an inspection.</a:t>
                </a:r>
              </a:p>
              <a:p>
                <a:pPr marL="171450" lvl="0" indent="-171450">
                  <a:buFont typeface="Arial" charset="0"/>
                  <a:buChar char="•"/>
                </a:pPr>
                <a:r>
                  <a:rPr lang="en-US" sz="1100" dirty="0"/>
                  <a:t>There is an exception for damages caused by flooding; if you have flood insurance, FEMA will issue an inspection before receiving a copy of your flood insurance decision letter to evaluate your eligibility for temporary living expenses since these are not covered by flood insurance.</a:t>
                </a:r>
              </a:p>
              <a:p>
                <a:pPr marL="171450" lvl="0" indent="-171450">
                  <a:buFont typeface="Arial" charset="0"/>
                  <a:buChar char="•"/>
                </a:pPr>
                <a:r>
                  <a:rPr lang="en-US" sz="1100" dirty="0"/>
                  <a:t>About 10 days after the inspection FEMA will decide if you qualify for assistance. If so, FEMA will send you a check by mail (or direct deposit) with an explanation of what the money covers (i.e. rent or home repair).</a:t>
                </a:r>
              </a:p>
              <a:p>
                <a:r>
                  <a:rPr lang="en-US" sz="1050" dirty="0"/>
                  <a:t> </a:t>
                </a:r>
              </a:p>
              <a:p>
                <a:r>
                  <a:rPr lang="en-US" sz="1050" dirty="0"/>
                  <a:t> </a:t>
                </a:r>
              </a:p>
            </p:txBody>
          </p:sp>
          <p:sp>
            <p:nvSpPr>
              <p:cNvPr id="23" name="Rounded Rectangle 22"/>
              <p:cNvSpPr/>
              <p:nvPr/>
            </p:nvSpPr>
            <p:spPr>
              <a:xfrm>
                <a:off x="511435" y="8373635"/>
                <a:ext cx="6894646" cy="1160876"/>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87063" y="1826598"/>
              <a:ext cx="3499446" cy="5249169"/>
            </a:xfrm>
            <a:prstGeom prst="rect">
              <a:avLst/>
            </a:prstGeom>
          </p:spPr>
        </p:pic>
      </p:grpSp>
    </p:spTree>
    <p:extLst>
      <p:ext uri="{BB962C8B-B14F-4D97-AF65-F5344CB8AC3E}">
        <p14:creationId xmlns:p14="http://schemas.microsoft.com/office/powerpoint/2010/main" val="200110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10" name="Group 9"/>
          <p:cNvGrpSpPr/>
          <p:nvPr/>
        </p:nvGrpSpPr>
        <p:grpSpPr>
          <a:xfrm>
            <a:off x="0" y="-90146"/>
            <a:ext cx="7770676" cy="10058400"/>
            <a:chOff x="0" y="-90146"/>
            <a:chExt cx="7770676" cy="10058400"/>
          </a:xfrm>
        </p:grpSpPr>
        <p:sp>
          <p:nvSpPr>
            <p:cNvPr id="13" name="Rectangle 12"/>
            <p:cNvSpPr>
              <a:spLocks noChangeAspect="1"/>
            </p:cNvSpPr>
            <p:nvPr/>
          </p:nvSpPr>
          <p:spPr>
            <a:xfrm>
              <a:off x="0" y="-90146"/>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66FFCC"/>
                  </a:solidFill>
                </a:rPr>
                <a:t>3 copy</a:t>
              </a: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73948" y="645228"/>
              <a:ext cx="6282171" cy="736406"/>
            </a:xfrm>
            <a:prstGeom prst="rect">
              <a:avLst/>
            </a:prstGeom>
            <a:solidFill>
              <a:srgbClr val="F2F2F2"/>
            </a:solidFill>
            <a:ln>
              <a:noFill/>
            </a:ln>
          </p:spPr>
        </p:pic>
        <p:cxnSp>
          <p:nvCxnSpPr>
            <p:cNvPr id="7" name="Straight Connector 6"/>
            <p:cNvCxnSpPr/>
            <p:nvPr/>
          </p:nvCxnSpPr>
          <p:spPr>
            <a:xfrm>
              <a:off x="471394" y="1512348"/>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78472" y="499636"/>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39405" y="9707398"/>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65000"/>
                    </a:schemeClr>
                  </a:solidFill>
                  <a:latin typeface="Arial Narrow"/>
                  <a:cs typeface="Arial Narrow"/>
                </a:rPr>
                <a:t>Short &amp; Simple • © 2016 Thinkshortcut Publishing, LLC • Created by MarketingZoo.com</a:t>
              </a:r>
              <a:endParaRPr lang="en-US" sz="900" dirty="0">
                <a:solidFill>
                  <a:schemeClr val="bg1">
                    <a:lumMod val="65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533200771"/>
                </p:ext>
              </p:extLst>
            </p:nvPr>
          </p:nvGraphicFramePr>
          <p:xfrm>
            <a:off x="998220" y="4416130"/>
            <a:ext cx="5833628" cy="137800"/>
          </p:xfrm>
          <a:graphic>
            <a:graphicData uri="http://schemas.openxmlformats.org/presentationml/2006/ole">
              <mc:AlternateContent xmlns:mc="http://schemas.openxmlformats.org/markup-compatibility/2006">
                <mc:Choice xmlns:v="urn:schemas-microsoft-com:vml" Requires="v">
                  <p:oleObj spid="_x0000_s1046"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98220" y="4416130"/>
                          <a:ext cx="5833628" cy="137800"/>
                        </a:xfrm>
                        <a:prstGeom prst="rect">
                          <a:avLst/>
                        </a:prstGeom>
                      </p:spPr>
                    </p:pic>
                  </p:oleObj>
                </mc:Fallback>
              </mc:AlternateContent>
            </a:graphicData>
          </a:graphic>
        </p:graphicFrame>
        <p:sp>
          <p:nvSpPr>
            <p:cNvPr id="25" name="Rectangle 24"/>
            <p:cNvSpPr/>
            <p:nvPr/>
          </p:nvSpPr>
          <p:spPr>
            <a:xfrm>
              <a:off x="3944738" y="7125901"/>
              <a:ext cx="3413936" cy="8190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dirty="0">
                  <a:solidFill>
                    <a:schemeClr val="tx1"/>
                  </a:solidFill>
                </a:rPr>
                <a:t>“Neatness and cleanliness is not a function of how rich or poor you are but that of mentality and principle.” </a:t>
              </a:r>
              <a:br>
                <a:rPr lang="en-US" sz="1200" dirty="0">
                  <a:solidFill>
                    <a:schemeClr val="tx1"/>
                  </a:solidFill>
                </a:rPr>
              </a:br>
              <a:r>
                <a:rPr lang="en-US" sz="1200" dirty="0">
                  <a:solidFill>
                    <a:schemeClr val="tx1"/>
                  </a:solidFill>
                </a:rPr>
                <a:t>― Ikechukwu Izuakor, Great Reflections on Success </a:t>
              </a:r>
              <a:endParaRPr lang="en-US" sz="1200" dirty="0">
                <a:solidFill>
                  <a:schemeClr val="tx1"/>
                </a:solidFill>
              </a:endParaRPr>
            </a:p>
          </p:txBody>
        </p:sp>
        <p:sp>
          <p:nvSpPr>
            <p:cNvPr id="9" name="Rectangle 8"/>
            <p:cNvSpPr/>
            <p:nvPr/>
          </p:nvSpPr>
          <p:spPr>
            <a:xfrm>
              <a:off x="528909" y="1851641"/>
              <a:ext cx="3325915" cy="400479"/>
            </a:xfrm>
            <a:prstGeom prst="rect">
              <a:avLst/>
            </a:prstGeom>
            <a:solidFill>
              <a:srgbClr val="FF806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t>Bed Bug Myths Debunked</a:t>
              </a:r>
              <a:endParaRPr lang="en-US" dirty="0"/>
            </a:p>
            <a:p>
              <a:endParaRPr lang="en-US" sz="1050" b="1" dirty="0">
                <a:effectLst/>
                <a:ea typeface="ＭＳ 明朝"/>
                <a:cs typeface="Times New Roman"/>
              </a:endParaRPr>
            </a:p>
          </p:txBody>
        </p:sp>
        <p:sp>
          <p:nvSpPr>
            <p:cNvPr id="11" name="Text Box 3"/>
            <p:cNvSpPr txBox="1"/>
            <p:nvPr/>
          </p:nvSpPr>
          <p:spPr>
            <a:xfrm>
              <a:off x="457523" y="2360505"/>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There’s virtually nothing more disconcerting than an infestation of the bed bug in homes… and in the past few years, bed bugs have been making a comeback.</a:t>
              </a:r>
            </a:p>
            <a:p>
              <a:r>
                <a:rPr lang="en-US" sz="1100" dirty="0"/>
                <a:t> </a:t>
              </a:r>
            </a:p>
            <a:p>
              <a:r>
                <a:rPr lang="en-US" sz="1100" dirty="0"/>
                <a:t>Yet just because you find a bed bug (or several) in your home doesn’t mean you aren’t keeping things clean. </a:t>
              </a:r>
            </a:p>
            <a:p>
              <a:r>
                <a:rPr lang="en-US" sz="1100" dirty="0"/>
                <a:t> </a:t>
              </a:r>
            </a:p>
            <a:p>
              <a:r>
                <a:rPr lang="en-US" sz="1100" dirty="0"/>
                <a:t>Contrary to popular opinion, bed bugs aren’t picky. If they get into your home, they are looking for one thing: Food. That means, unfortunately, you are on the menu. And when they take a bite out of you, the emotional impact can be severe.</a:t>
              </a:r>
            </a:p>
            <a:p>
              <a:r>
                <a:rPr lang="en-US" sz="1100" dirty="0"/>
                <a:t> </a:t>
              </a:r>
            </a:p>
            <a:p>
              <a:r>
                <a:rPr lang="en-US" sz="1100" dirty="0"/>
                <a:t>Bed bugs can be hard to find. Besides the tell-tale bites and itchy reactions, you have to go hunting to find their nesting ground. This can be in folds of blankets on your bed, in dresser drawers and in electrical outlets, just to mention a few. Bed bugs are sneaking critters. </a:t>
              </a:r>
            </a:p>
            <a:p>
              <a:r>
                <a:rPr lang="en-US" sz="1100" dirty="0"/>
                <a:t> </a:t>
              </a:r>
            </a:p>
            <a:p>
              <a:r>
                <a:rPr lang="en-US" sz="1100" dirty="0"/>
                <a:t>The good news is that when you travel, and you encounter what you think are bed bugs, it’s not automatic that they will ride home with you. As a precaution, keep your suitcase on a table and avoid putting clothes in dressers. If you are careful, you can keep those critters at bay.</a:t>
              </a:r>
            </a:p>
            <a:p>
              <a:r>
                <a:rPr lang="en-US" sz="1100" dirty="0"/>
                <a:t> </a:t>
              </a:r>
            </a:p>
            <a:p>
              <a:r>
                <a:rPr lang="en-US" sz="1100" dirty="0"/>
                <a:t>And when you arrive home, if there are any concerns about bed bugs hijacking in your suitcase, put your clothes in the washing machine and then in the dryer. This should take care of the pests.</a:t>
              </a:r>
            </a:p>
            <a:p>
              <a:r>
                <a:rPr lang="en-US" sz="1100" dirty="0"/>
                <a:t> </a:t>
              </a:r>
            </a:p>
            <a:p>
              <a:r>
                <a:rPr lang="en-US" sz="1100" dirty="0"/>
                <a:t>Of course, when in doubt, do what’s safe: Call a pest control expert!</a:t>
              </a:r>
            </a:p>
          </p:txBody>
        </p:sp>
        <p:sp>
          <p:nvSpPr>
            <p:cNvPr id="23" name="Rounded Rectangle 22"/>
            <p:cNvSpPr/>
            <p:nvPr/>
          </p:nvSpPr>
          <p:spPr>
            <a:xfrm>
              <a:off x="446823" y="8201447"/>
              <a:ext cx="6877030" cy="1311224"/>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96723" y="1851641"/>
              <a:ext cx="3469029" cy="5203544"/>
            </a:xfrm>
            <a:prstGeom prst="rect">
              <a:avLst/>
            </a:prstGeom>
          </p:spPr>
        </p:pic>
      </p:grpSp>
    </p:spTree>
    <p:extLst>
      <p:ext uri="{BB962C8B-B14F-4D97-AF65-F5344CB8AC3E}">
        <p14:creationId xmlns:p14="http://schemas.microsoft.com/office/powerpoint/2010/main" val="10677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807</TotalTime>
  <Words>176</Words>
  <Application>Microsoft Macintosh PowerPoint</Application>
  <PresentationFormat>Custom</PresentationFormat>
  <Paragraphs>36</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Narrow</vt:lpstr>
      <vt:lpstr>Calibri</vt:lpstr>
      <vt:lpstr>ＭＳ 明朝</vt:lpstr>
      <vt:lpstr>Times New Roman</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89</cp:revision>
  <cp:lastPrinted>2015-03-23T15:16:24Z</cp:lastPrinted>
  <dcterms:created xsi:type="dcterms:W3CDTF">2015-01-19T15:58:58Z</dcterms:created>
  <dcterms:modified xsi:type="dcterms:W3CDTF">2016-07-27T14:40:18Z</dcterms:modified>
</cp:coreProperties>
</file>