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0" r:id="rId2"/>
  </p:sldIdLst>
  <p:sldSz cx="7772400" cy="10972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200" d="100"/>
          <a:sy n="200" d="100"/>
        </p:scale>
        <p:origin x="-608" y="-8"/>
      </p:cViewPr>
      <p:guideLst>
        <p:guide orient="horz" pos="3456"/>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5/4/15</a:t>
            </a:fld>
            <a:endParaRPr lang="en-US"/>
          </a:p>
        </p:txBody>
      </p:sp>
      <p:sp>
        <p:nvSpPr>
          <p:cNvPr id="4" name="Slide Image Placeholder 3"/>
          <p:cNvSpPr>
            <a:spLocks noGrp="1" noRot="1" noChangeAspect="1"/>
          </p:cNvSpPr>
          <p:nvPr>
            <p:ph type="sldImg" idx="2"/>
          </p:nvPr>
        </p:nvSpPr>
        <p:spPr>
          <a:xfrm>
            <a:off x="2214563" y="685800"/>
            <a:ext cx="24288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4563" y="685800"/>
            <a:ext cx="242887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a:p>
        </p:txBody>
      </p:sp>
    </p:spTree>
    <p:extLst>
      <p:ext uri="{BB962C8B-B14F-4D97-AF65-F5344CB8AC3E}">
        <p14:creationId xmlns:p14="http://schemas.microsoft.com/office/powerpoint/2010/main" val="385811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408683"/>
            <a:ext cx="6606540" cy="2352040"/>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6217920"/>
            <a:ext cx="5440681" cy="280416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5/4/15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5/4/15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645160"/>
            <a:ext cx="1468120" cy="137312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6550" y="645160"/>
            <a:ext cx="4277519" cy="137312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5/4/15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5/4/15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7051041"/>
            <a:ext cx="6606540" cy="217932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650742"/>
            <a:ext cx="6606540" cy="240029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5/4/15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6553" y="3754120"/>
            <a:ext cx="2872820" cy="10622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28909" y="3754120"/>
            <a:ext cx="2872819" cy="10622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EEE66B-79AE-4047-8931-CC5FFEA766AC}" type="datetimeFigureOut">
              <a:rPr lang="en-US" smtClean="0"/>
              <a:t>5/4/15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1" y="439420"/>
            <a:ext cx="6995161" cy="1828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456181"/>
            <a:ext cx="3434159" cy="10236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479801"/>
            <a:ext cx="3434159" cy="63220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456181"/>
            <a:ext cx="3435508" cy="10236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479801"/>
            <a:ext cx="3435508" cy="63220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EEE66B-79AE-4047-8931-CC5FFEA766AC}" type="datetimeFigureOut">
              <a:rPr lang="en-US" smtClean="0"/>
              <a:t>5/4/15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EE66B-79AE-4047-8931-CC5FFEA766AC}" type="datetimeFigureOut">
              <a:rPr lang="en-US" smtClean="0"/>
              <a:t>5/4/15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5/4/15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36880"/>
            <a:ext cx="2557066" cy="185928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8" y="436881"/>
            <a:ext cx="4344987" cy="93649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296161"/>
            <a:ext cx="2557066" cy="75057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5/4/15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680961"/>
            <a:ext cx="4663440" cy="90678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9" y="980440"/>
            <a:ext cx="4663440" cy="65836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9" y="8587742"/>
            <a:ext cx="4663440" cy="12877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5/4/15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1" y="439420"/>
            <a:ext cx="6995161" cy="18288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1" y="2560324"/>
            <a:ext cx="6995161" cy="72415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10170163"/>
            <a:ext cx="1813560" cy="584200"/>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5/4/15</a:t>
            </a:fld>
            <a:endParaRPr lang="en-US"/>
          </a:p>
        </p:txBody>
      </p:sp>
      <p:sp>
        <p:nvSpPr>
          <p:cNvPr id="5" name="Footer Placeholder 4"/>
          <p:cNvSpPr>
            <a:spLocks noGrp="1"/>
          </p:cNvSpPr>
          <p:nvPr>
            <p:ph type="ftr" sz="quarter" idx="3"/>
          </p:nvPr>
        </p:nvSpPr>
        <p:spPr>
          <a:xfrm>
            <a:off x="2655572" y="10170163"/>
            <a:ext cx="2461260" cy="5842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10170163"/>
            <a:ext cx="1813560" cy="584200"/>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package" Target="../embeddings/Microsoft_Word_Document1.docx"/><Relationship Id="rId8"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FFCC">
            <a:alpha val="14000"/>
          </a:srgbClr>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7772400" cy="10972800"/>
            <a:chOff x="0" y="0"/>
            <a:chExt cx="7772400" cy="10972800"/>
          </a:xfrm>
        </p:grpSpPr>
        <p:sp>
          <p:nvSpPr>
            <p:cNvPr id="13" name="Rectangle 12"/>
            <p:cNvSpPr/>
            <p:nvPr/>
          </p:nvSpPr>
          <p:spPr>
            <a:xfrm>
              <a:off x="0" y="0"/>
              <a:ext cx="7772400" cy="10972800"/>
            </a:xfrm>
            <a:prstGeom prst="rect">
              <a:avLst/>
            </a:prstGeom>
            <a:solidFill>
              <a:srgbClr val="66FFCC">
                <a:alpha val="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FFCC"/>
                </a:solidFill>
              </a:endParaRPr>
            </a:p>
          </p:txBody>
        </p:sp>
        <p:grpSp>
          <p:nvGrpSpPr>
            <p:cNvPr id="12" name="Group 11"/>
            <p:cNvGrpSpPr/>
            <p:nvPr/>
          </p:nvGrpSpPr>
          <p:grpSpPr>
            <a:xfrm>
              <a:off x="266700" y="595097"/>
              <a:ext cx="7126855" cy="10102211"/>
              <a:chOff x="266700" y="595097"/>
              <a:chExt cx="7126855" cy="10102211"/>
            </a:xfrm>
          </p:grpSpPr>
          <p:sp>
            <p:nvSpPr>
              <p:cNvPr id="23" name="Rounded Rectangle 22"/>
              <p:cNvSpPr/>
              <p:nvPr/>
            </p:nvSpPr>
            <p:spPr>
              <a:xfrm>
                <a:off x="506653" y="9242660"/>
                <a:ext cx="6878556" cy="1250464"/>
              </a:xfrm>
              <a:prstGeom prst="roundRect">
                <a:avLst/>
              </a:prstGeom>
              <a:noFill/>
              <a:ln w="3175" cmpd="sng">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p:nvPr/>
            </p:nvPicPr>
            <p:blipFill>
              <a:blip r:embed="rId4">
                <a:extLst>
                  <a:ext uri="{28A0092B-C50C-407E-A947-70E740481C1C}">
                    <a14:useLocalDpi xmlns:a14="http://schemas.microsoft.com/office/drawing/2010/main" val="0"/>
                  </a:ext>
                </a:extLst>
              </a:blip>
              <a:stretch>
                <a:fillRect/>
              </a:stretch>
            </p:blipFill>
            <p:spPr bwMode="auto">
              <a:xfrm>
                <a:off x="744418" y="768501"/>
                <a:ext cx="6283565" cy="877081"/>
              </a:xfrm>
              <a:prstGeom prst="rect">
                <a:avLst/>
              </a:prstGeom>
              <a:noFill/>
              <a:ln>
                <a:noFill/>
              </a:ln>
            </p:spPr>
          </p:pic>
          <p:cxnSp>
            <p:nvCxnSpPr>
              <p:cNvPr id="7" name="Straight Connector 6"/>
              <p:cNvCxnSpPr/>
              <p:nvPr/>
            </p:nvCxnSpPr>
            <p:spPr>
              <a:xfrm>
                <a:off x="441797" y="1801266"/>
                <a:ext cx="6888808" cy="0"/>
              </a:xfrm>
              <a:prstGeom prst="line">
                <a:avLst/>
              </a:prstGeom>
              <a:ln w="57150" cmpd="sng">
                <a:solidFill>
                  <a:srgbClr val="C3D69B"/>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48878" y="595097"/>
                <a:ext cx="6888808" cy="0"/>
              </a:xfrm>
              <a:prstGeom prst="line">
                <a:avLst/>
              </a:prstGeom>
              <a:ln w="57150" cmpd="sng">
                <a:solidFill>
                  <a:srgbClr val="C3D69B"/>
                </a:solidFill>
              </a:ln>
            </p:spPr>
            <p:style>
              <a:lnRef idx="2">
                <a:schemeClr val="accent1"/>
              </a:lnRef>
              <a:fillRef idx="0">
                <a:schemeClr val="accent1"/>
              </a:fillRef>
              <a:effectRef idx="1">
                <a:schemeClr val="accent1"/>
              </a:effectRef>
              <a:fontRef idx="minor">
                <a:schemeClr val="tx1"/>
              </a:fontRef>
            </p:style>
          </p:cxnSp>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09938" y="2272778"/>
                <a:ext cx="3327748" cy="4991622"/>
              </a:xfrm>
              <a:prstGeom prst="rect">
                <a:avLst/>
              </a:prstGeom>
              <a:ln>
                <a:noFill/>
              </a:ln>
              <a:effectLst/>
            </p:spPr>
          </p:pic>
          <p:cxnSp>
            <p:nvCxnSpPr>
              <p:cNvPr id="4" name="Straight Connector 3"/>
              <p:cNvCxnSpPr/>
              <p:nvPr/>
            </p:nvCxnSpPr>
            <p:spPr>
              <a:xfrm>
                <a:off x="4009938" y="7388468"/>
                <a:ext cx="3339324" cy="0"/>
              </a:xfrm>
              <a:prstGeom prst="line">
                <a:avLst/>
              </a:prstGeom>
              <a:ln>
                <a:solidFill>
                  <a:schemeClr val="accent3">
                    <a:lumMod val="60000"/>
                    <a:lumOff val="40000"/>
                  </a:schemeClr>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503482" y="10541000"/>
                <a:ext cx="6881726" cy="15630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31859C"/>
                    </a:solidFill>
                    <a:latin typeface="Arial Narrow"/>
                    <a:cs typeface="Arial Narrow"/>
                  </a:rPr>
                  <a:t>Short &amp; Simple • © 2015 Thinkshortcut Publishing, LLC • Created by MarketingZoo.com</a:t>
                </a:r>
                <a:endParaRPr lang="en-US" sz="1000" dirty="0">
                  <a:solidFill>
                    <a:srgbClr val="31859C"/>
                  </a:solidFill>
                  <a:latin typeface="Arial Narrow"/>
                  <a:cs typeface="Arial Narrow"/>
                </a:endParaRPr>
              </a:p>
            </p:txBody>
          </p:sp>
          <p:pic>
            <p:nvPicPr>
              <p:cNvPr id="2" name="Picture 1" descr="20141573.png"/>
              <p:cNvPicPr>
                <a:picLocks noChangeAspect="1"/>
              </p:cNvPicPr>
              <p:nvPr/>
            </p:nvPicPr>
            <p:blipFill>
              <a:blip r:embed="rId6">
                <a:alphaModFix amt="13000"/>
                <a:extLst>
                  <a:ext uri="{28A0092B-C50C-407E-A947-70E740481C1C}">
                    <a14:useLocalDpi xmlns:a14="http://schemas.microsoft.com/office/drawing/2010/main" val="0"/>
                  </a:ext>
                </a:extLst>
              </a:blip>
              <a:stretch>
                <a:fillRect/>
              </a:stretch>
            </p:blipFill>
            <p:spPr>
              <a:xfrm>
                <a:off x="266700" y="1870909"/>
                <a:ext cx="1935458" cy="1801266"/>
              </a:xfrm>
              <a:prstGeom prst="rect">
                <a:avLst/>
              </a:prstGeom>
            </p:spPr>
          </p:pic>
          <p:graphicFrame>
            <p:nvGraphicFramePr>
              <p:cNvPr id="17" name="Object 16"/>
              <p:cNvGraphicFramePr>
                <a:graphicFrameLocks noChangeAspect="1"/>
              </p:cNvGraphicFramePr>
              <p:nvPr>
                <p:extLst>
                  <p:ext uri="{D42A27DB-BD31-4B8C-83A1-F6EECF244321}">
                    <p14:modId xmlns:p14="http://schemas.microsoft.com/office/powerpoint/2010/main" val="221058705"/>
                  </p:ext>
                </p:extLst>
              </p:nvPr>
            </p:nvGraphicFramePr>
            <p:xfrm>
              <a:off x="968739" y="5259754"/>
              <a:ext cx="5834923" cy="164123"/>
            </p:xfrm>
            <a:graphic>
              <a:graphicData uri="http://schemas.openxmlformats.org/presentationml/2006/ole">
                <mc:AlternateContent xmlns:mc="http://schemas.openxmlformats.org/markup-compatibility/2006">
                  <mc:Choice xmlns:v="urn:schemas-microsoft-com:vml" Requires="v">
                    <p:oleObj spid="_x0000_s1028" name="Document" r:id="rId7" imgW="5765800" imgH="177800" progId="Word.Document.12">
                      <p:embed/>
                    </p:oleObj>
                  </mc:Choice>
                  <mc:Fallback>
                    <p:oleObj name="Document" r:id="rId7" imgW="5765800" imgH="177800" progId="Word.Document.12">
                      <p:embed/>
                      <p:pic>
                        <p:nvPicPr>
                          <p:cNvPr id="0" name=""/>
                          <p:cNvPicPr/>
                          <p:nvPr/>
                        </p:nvPicPr>
                        <p:blipFill>
                          <a:blip r:embed="rId8"/>
                          <a:stretch>
                            <a:fillRect/>
                          </a:stretch>
                        </p:blipFill>
                        <p:spPr>
                          <a:xfrm>
                            <a:off x="968739" y="5259754"/>
                            <a:ext cx="5834923" cy="164123"/>
                          </a:xfrm>
                          <a:prstGeom prst="rect">
                            <a:avLst/>
                          </a:prstGeom>
                        </p:spPr>
                      </p:pic>
                    </p:oleObj>
                  </mc:Fallback>
                </mc:AlternateContent>
              </a:graphicData>
            </a:graphic>
          </p:graphicFrame>
          <p:sp>
            <p:nvSpPr>
              <p:cNvPr id="25" name="Rectangle 24"/>
              <p:cNvSpPr/>
              <p:nvPr/>
            </p:nvSpPr>
            <p:spPr>
              <a:xfrm>
                <a:off x="3984199" y="7636951"/>
                <a:ext cx="3409356" cy="472631"/>
              </a:xfrm>
              <a:prstGeom prst="rect">
                <a:avLst/>
              </a:prstGeom>
              <a:noFill/>
              <a:ln>
                <a:noFill/>
              </a:ln>
              <a:effectLst>
                <a:outerShdw blurRad="76200" dir="18900000" sy="23000" kx="-1200000" algn="bl"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rtlCol="0" anchor="t"/>
              <a:lstStyle/>
              <a:p>
                <a:r>
                  <a:rPr lang="en-US" sz="1050" dirty="0">
                    <a:solidFill>
                      <a:srgbClr val="000000"/>
                    </a:solidFill>
                  </a:rPr>
                  <a:t>So before you go looking for new carpet or furniture, give your carpet and furniture cleaning pro a call. Ask which fiber is best for each application in your home. </a:t>
                </a:r>
                <a:endParaRPr lang="en-US" sz="1050" dirty="0" smtClean="0">
                  <a:solidFill>
                    <a:srgbClr val="000000"/>
                  </a:solidFill>
                </a:endParaRPr>
              </a:p>
              <a:p>
                <a:endParaRPr lang="en-US" sz="1050" dirty="0">
                  <a:solidFill>
                    <a:srgbClr val="000000"/>
                  </a:solidFill>
                </a:endParaRPr>
              </a:p>
              <a:p>
                <a:r>
                  <a:rPr lang="en-US" sz="1050" dirty="0" smtClean="0">
                    <a:solidFill>
                      <a:srgbClr val="000000"/>
                    </a:solidFill>
                  </a:rPr>
                  <a:t>Yes</a:t>
                </a:r>
                <a:r>
                  <a:rPr lang="en-US" sz="1050" dirty="0">
                    <a:solidFill>
                      <a:srgbClr val="000000"/>
                    </a:solidFill>
                  </a:rPr>
                  <a:t>, polyester may be soft and colorful, but it may be best to keep it in the bedrooms and use durable fibers, like nylon and wool (which is expensive), in the high trafficked areas of your home</a:t>
                </a:r>
                <a:r>
                  <a:rPr lang="en-US" sz="1050" dirty="0" smtClean="0">
                    <a:solidFill>
                      <a:srgbClr val="000000"/>
                    </a:solidFill>
                  </a:rPr>
                  <a:t>.</a:t>
                </a:r>
                <a:r>
                  <a:rPr lang="en-US" sz="1050" dirty="0">
                    <a:solidFill>
                      <a:srgbClr val="000000"/>
                    </a:solidFill>
                  </a:rPr>
                  <a:t> </a:t>
                </a:r>
                <a:endParaRPr lang="en-US" sz="1050" dirty="0">
                  <a:solidFill>
                    <a:srgbClr val="000000"/>
                  </a:solidFill>
                </a:endParaRPr>
              </a:p>
            </p:txBody>
          </p:sp>
          <p:sp>
            <p:nvSpPr>
              <p:cNvPr id="9" name="Rectangle 8"/>
              <p:cNvSpPr/>
              <p:nvPr/>
            </p:nvSpPr>
            <p:spPr>
              <a:xfrm>
                <a:off x="463042" y="2272778"/>
                <a:ext cx="3535320" cy="49876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400" b="1" dirty="0" smtClean="0">
                    <a:solidFill>
                      <a:schemeClr val="accent5">
                        <a:lumMod val="50000"/>
                      </a:schemeClr>
                    </a:solidFill>
                  </a:rPr>
                  <a:t>Making Better Decisions About Fabrics</a:t>
                </a:r>
                <a:r>
                  <a:rPr lang="en-US" sz="1200" dirty="0">
                    <a:noFill/>
                    <a:effectLst/>
                    <a:ea typeface="ＭＳ 明朝"/>
                    <a:cs typeface="Times New Roman"/>
                  </a:rPr>
                  <a:t> </a:t>
                </a:r>
                <a:endParaRPr lang="en-US" sz="1200" dirty="0">
                  <a:effectLst/>
                  <a:ea typeface="ＭＳ 明朝"/>
                  <a:cs typeface="Times New Roman"/>
                </a:endParaRPr>
              </a:p>
            </p:txBody>
          </p:sp>
          <p:sp>
            <p:nvSpPr>
              <p:cNvPr id="11" name="Text Box 3"/>
              <p:cNvSpPr txBox="1"/>
              <p:nvPr/>
            </p:nvSpPr>
            <p:spPr>
              <a:xfrm>
                <a:off x="448880" y="2947060"/>
                <a:ext cx="3335720" cy="5935666"/>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400" b="1" i="1" dirty="0"/>
                  <a:t>Imagine…</a:t>
                </a:r>
                <a:endParaRPr lang="en-US" sz="1400" b="1" dirty="0"/>
              </a:p>
              <a:p>
                <a:r>
                  <a:rPr lang="en-US" sz="1050" dirty="0"/>
                  <a:t> </a:t>
                </a:r>
              </a:p>
              <a:p>
                <a:r>
                  <a:rPr lang="en-US" sz="1050" dirty="0"/>
                  <a:t>You are shopping for new carpet, perhaps just a few rooms. Two of the rooms are bedrooms, which don’t get as much foot traffic as the entryway, living room and hallway you also need to replace. It’s been nearly 10 years since you had new carpet.</a:t>
                </a:r>
              </a:p>
              <a:p>
                <a:r>
                  <a:rPr lang="en-US" sz="1050" dirty="0"/>
                  <a:t> </a:t>
                </a:r>
              </a:p>
              <a:p>
                <a:r>
                  <a:rPr lang="en-US" sz="1050" dirty="0"/>
                  <a:t>You go to a local carpet retail store. The carpet salesman has a great deal for you: A virtually stain-proof carpet with vibrant colors and also soft to the touch. You put your fingers into the carpet pile and love how it feels. You order the carpet for all the rooms you need to replace.</a:t>
                </a:r>
              </a:p>
              <a:p>
                <a:r>
                  <a:rPr lang="en-US" sz="1050" dirty="0"/>
                  <a:t> </a:t>
                </a:r>
              </a:p>
              <a:p>
                <a:r>
                  <a:rPr lang="en-US" sz="1050" dirty="0"/>
                  <a:t>In a week or two, on the scheduled installation day, you remove all the furniture from the rooms and the installation pros show up and remove the old carpet and pad and put in the new.</a:t>
                </a:r>
              </a:p>
              <a:p>
                <a:r>
                  <a:rPr lang="en-US" sz="1050" dirty="0"/>
                  <a:t> </a:t>
                </a:r>
              </a:p>
              <a:p>
                <a:r>
                  <a:rPr lang="en-US" sz="1050" dirty="0"/>
                  <a:t>It looks great!</a:t>
                </a:r>
              </a:p>
              <a:p>
                <a:r>
                  <a:rPr lang="en-US" sz="1050" dirty="0"/>
                  <a:t> </a:t>
                </a:r>
              </a:p>
              <a:p>
                <a:r>
                  <a:rPr lang="en-US" sz="1050" dirty="0"/>
                  <a:t>A year later, when you decide it’s time to have the carpet cleaned, your carpet cleaning pros show up and do a great job removing the dirt. Even the spots come right out! However, there is a “worn” area in the living room and down the hallway, but not in the bedrooms. You ask your carpet cleaning pro why that is. He performs a fiber identification test and informs you that you purchased polyester carpet, which tends to matt down and look somewhat soiled just because of wear. He then kindly informs you that if you had purchased nylon, a more durable carpet fiber, this likely wouldn’t have happened.</a:t>
                </a:r>
              </a:p>
              <a:p>
                <a:r>
                  <a:rPr lang="en-US" sz="1050" dirty="0"/>
                  <a:t> </a:t>
                </a:r>
              </a:p>
              <a:p>
                <a:r>
                  <a:rPr lang="en-US" sz="1050" dirty="0"/>
                  <a:t>You are upset. Don’t you hate it when you purchase something and it doesn’t perform as promised? But remember, carpet salespeople may not be your best consultant when it comes to fibers.</a:t>
                </a:r>
              </a:p>
              <a:p>
                <a:r>
                  <a:rPr lang="en-US" sz="1000" dirty="0"/>
                  <a:t> </a:t>
                </a:r>
              </a:p>
            </p:txBody>
          </p:sp>
        </p:grpSp>
      </p:grpSp>
    </p:spTree>
    <p:extLst>
      <p:ext uri="{BB962C8B-B14F-4D97-AF65-F5344CB8AC3E}">
        <p14:creationId xmlns:p14="http://schemas.microsoft.com/office/powerpoint/2010/main" val="8938051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377</TotalTime>
  <Words>99</Words>
  <Application>Microsoft Macintosh PowerPoint</Application>
  <PresentationFormat>Custom</PresentationFormat>
  <Paragraphs>20</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Document</vt:lpstr>
      <vt:lpstr>PowerPoint Presentation</vt:lpstr>
    </vt:vector>
  </TitlesOfParts>
  <Company>Marketing &amp; Creative Services (M&amp;CS)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Gary Arndts</cp:lastModifiedBy>
  <cp:revision>43</cp:revision>
  <cp:lastPrinted>2015-03-23T15:16:24Z</cp:lastPrinted>
  <dcterms:created xsi:type="dcterms:W3CDTF">2015-01-19T15:58:58Z</dcterms:created>
  <dcterms:modified xsi:type="dcterms:W3CDTF">2015-05-04T18:46:52Z</dcterms:modified>
</cp:coreProperties>
</file>