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62"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2D69C"/>
    <a:srgbClr val="6BA68C"/>
    <a:srgbClr val="FEF2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40"/>
    <p:restoredTop sz="94754"/>
  </p:normalViewPr>
  <p:slideViewPr>
    <p:cSldViewPr snapToGrid="0" snapToObjects="1">
      <p:cViewPr>
        <p:scale>
          <a:sx n="143" d="100"/>
          <a:sy n="143" d="100"/>
        </p:scale>
        <p:origin x="2240" y="72"/>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6/8/16</a:t>
            </a:fld>
            <a:endParaRPr lang="en-US"/>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a:p>
        </p:txBody>
      </p:sp>
    </p:spTree>
    <p:extLst>
      <p:ext uri="{BB962C8B-B14F-4D97-AF65-F5344CB8AC3E}">
        <p14:creationId xmlns:p14="http://schemas.microsoft.com/office/powerpoint/2010/main" val="21444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a:p>
        </p:txBody>
      </p:sp>
    </p:spTree>
    <p:extLst>
      <p:ext uri="{BB962C8B-B14F-4D97-AF65-F5344CB8AC3E}">
        <p14:creationId xmlns:p14="http://schemas.microsoft.com/office/powerpoint/2010/main" val="1429386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6/8/16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EE66B-79AE-4047-8931-CC5FFEA766AC}"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EE66B-79AE-4047-8931-CC5FFEA766AC}" type="datetimeFigureOut">
              <a:rPr lang="en-US" smtClean="0"/>
              <a:t>6/8/16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EE66B-79AE-4047-8931-CC5FFEA766AC}" type="datetimeFigureOut">
              <a:rPr lang="en-US" smtClean="0"/>
              <a:t>6/8/16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6/8/16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6/8/16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6/8/16</a:t>
            </a:fld>
            <a:endParaRPr lang="en-US"/>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package" Target="../embeddings/Microsoft_Word_Document1.docx"/><Relationship Id="rId7" Type="http://schemas.openxmlformats.org/officeDocument/2006/relationships/image" Target="../media/image1.emf"/><Relationship Id="rId8"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2.bin"/><Relationship Id="rId6" Type="http://schemas.openxmlformats.org/officeDocument/2006/relationships/package" Target="../embeddings/Microsoft_Word_Document2.docx"/><Relationship Id="rId7" Type="http://schemas.openxmlformats.org/officeDocument/2006/relationships/image" Target="../media/image1.emf"/><Relationship Id="rId8" Type="http://schemas.openxmlformats.org/officeDocument/2006/relationships/image" Target="../media/image4.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4" name="Group 3"/>
          <p:cNvGrpSpPr/>
          <p:nvPr/>
        </p:nvGrpSpPr>
        <p:grpSpPr>
          <a:xfrm>
            <a:off x="1724" y="0"/>
            <a:ext cx="7770676" cy="10058400"/>
            <a:chOff x="1724" y="0"/>
            <a:chExt cx="7770676" cy="10058400"/>
          </a:xfrm>
        </p:grpSpPr>
        <p:grpSp>
          <p:nvGrpSpPr>
            <p:cNvPr id="3" name="Group 2"/>
            <p:cNvGrpSpPr/>
            <p:nvPr/>
          </p:nvGrpSpPr>
          <p:grpSpPr>
            <a:xfrm>
              <a:off x="1724" y="0"/>
              <a:ext cx="7770676" cy="10058400"/>
              <a:chOff x="1724" y="0"/>
              <a:chExt cx="7770676" cy="10058400"/>
            </a:xfrm>
          </p:grpSpPr>
          <p:sp>
            <p:nvSpPr>
              <p:cNvPr id="13" name="Rectangle 12"/>
              <p:cNvSpPr>
                <a:spLocks noChangeAspect="1"/>
              </p:cNvSpPr>
              <p:nvPr/>
            </p:nvSpPr>
            <p:spPr>
              <a:xfrm>
                <a:off x="1724" y="0"/>
                <a:ext cx="7770676" cy="100584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FFCC"/>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745978" y="645241"/>
                <a:ext cx="6282171" cy="736406"/>
              </a:xfrm>
              <a:prstGeom prst="rect">
                <a:avLst/>
              </a:prstGeom>
              <a:solidFill>
                <a:srgbClr val="F2F2F2"/>
              </a:solidFill>
              <a:ln>
                <a:noFill/>
              </a:ln>
            </p:spPr>
          </p:pic>
          <p:cxnSp>
            <p:nvCxnSpPr>
              <p:cNvPr id="7" name="Straight Connector 6"/>
              <p:cNvCxnSpPr/>
              <p:nvPr/>
            </p:nvCxnSpPr>
            <p:spPr>
              <a:xfrm>
                <a:off x="443424" y="1512361"/>
                <a:ext cx="6887280"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0502" y="499649"/>
                <a:ext cx="6887280"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11435" y="9707411"/>
                <a:ext cx="6880199"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50000"/>
                      </a:schemeClr>
                    </a:solidFill>
                    <a:latin typeface="Arial Narrow"/>
                    <a:cs typeface="Arial Narrow"/>
                  </a:rPr>
                  <a:t>Short &amp; Simple • © 2016 Thinkshortcut Publishing, LLC • Created by MarketingZoo.com</a:t>
                </a:r>
                <a:endParaRPr lang="en-US" sz="900" dirty="0">
                  <a:solidFill>
                    <a:schemeClr val="bg1">
                      <a:lumMod val="50000"/>
                    </a:schemeClr>
                  </a:solidFill>
                  <a:latin typeface="Arial Narrow"/>
                  <a:cs typeface="Arial Narrow"/>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22863293"/>
                  </p:ext>
                </p:extLst>
              </p:nvPr>
            </p:nvGraphicFramePr>
            <p:xfrm>
              <a:off x="970250" y="4416143"/>
              <a:ext cx="5833628" cy="137800"/>
            </p:xfrm>
            <a:graphic>
              <a:graphicData uri="http://schemas.openxmlformats.org/presentationml/2006/ole">
                <mc:AlternateContent xmlns:mc="http://schemas.openxmlformats.org/markup-compatibility/2006">
                  <mc:Choice xmlns:v="urn:schemas-microsoft-com:vml" Requires="v">
                    <p:oleObj spid="_x0000_s3077" name="Document" r:id="rId6" imgW="5765800" imgH="177800" progId="Word.Document.12">
                      <p:embed/>
                    </p:oleObj>
                  </mc:Choice>
                  <mc:Fallback>
                    <p:oleObj name="Document" r:id="rId6" imgW="5765800" imgH="177800" progId="Word.Document.12">
                      <p:embed/>
                      <p:pic>
                        <p:nvPicPr>
                          <p:cNvPr id="0" name=""/>
                          <p:cNvPicPr/>
                          <p:nvPr/>
                        </p:nvPicPr>
                        <p:blipFill>
                          <a:blip r:embed="rId7"/>
                          <a:stretch>
                            <a:fillRect/>
                          </a:stretch>
                        </p:blipFill>
                        <p:spPr>
                          <a:xfrm>
                            <a:off x="970250" y="4416143"/>
                            <a:ext cx="5833628" cy="137800"/>
                          </a:xfrm>
                          <a:prstGeom prst="rect">
                            <a:avLst/>
                          </a:prstGeom>
                        </p:spPr>
                      </p:pic>
                    </p:oleObj>
                  </mc:Fallback>
                </mc:AlternateContent>
              </a:graphicData>
            </a:graphic>
          </p:graphicFrame>
          <p:sp>
            <p:nvSpPr>
              <p:cNvPr id="25" name="Rectangle 24"/>
              <p:cNvSpPr/>
              <p:nvPr/>
            </p:nvSpPr>
            <p:spPr>
              <a:xfrm>
                <a:off x="3869312" y="6992110"/>
                <a:ext cx="3454314"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50" dirty="0">
                    <a:solidFill>
                      <a:schemeClr val="tx1"/>
                    </a:solidFill>
                  </a:rPr>
                  <a:t>He has special wood or foam blocks or other items to do the job to protect your furniture and larger items</a:t>
                </a:r>
                <a:r>
                  <a:rPr lang="en-US" sz="1050" dirty="0" smtClean="0">
                    <a:solidFill>
                      <a:schemeClr val="tx1"/>
                    </a:solidFill>
                  </a:rPr>
                  <a:t>.</a:t>
                </a:r>
              </a:p>
              <a:p>
                <a:endParaRPr lang="en-US" sz="1050" dirty="0">
                  <a:solidFill>
                    <a:schemeClr val="tx1"/>
                  </a:solidFill>
                </a:endParaRPr>
              </a:p>
              <a:p>
                <a:r>
                  <a:rPr lang="en-US" sz="1050" dirty="0" smtClean="0">
                    <a:solidFill>
                      <a:schemeClr val="tx1"/>
                    </a:solidFill>
                  </a:rPr>
                  <a:t>But </a:t>
                </a:r>
                <a:r>
                  <a:rPr lang="en-US" sz="1050" dirty="0">
                    <a:solidFill>
                      <a:schemeClr val="tx1"/>
                    </a:solidFill>
                  </a:rPr>
                  <a:t>no matter what, don’t delay in doing what is best: Calling your water damage pro!  </a:t>
                </a:r>
              </a:p>
            </p:txBody>
          </p:sp>
          <p:sp>
            <p:nvSpPr>
              <p:cNvPr id="9" name="Rectangle 8"/>
              <p:cNvSpPr/>
              <p:nvPr/>
            </p:nvSpPr>
            <p:spPr>
              <a:xfrm>
                <a:off x="500939" y="1851655"/>
                <a:ext cx="3138732" cy="288052"/>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b="1" dirty="0"/>
                  <a:t>Until Help Arrives</a:t>
                </a:r>
                <a:endParaRPr lang="en-US" sz="1600" dirty="0"/>
              </a:p>
              <a:p>
                <a:endParaRPr lang="en-US" sz="1050" b="1" dirty="0">
                  <a:effectLst/>
                  <a:ea typeface="ＭＳ 明朝"/>
                  <a:cs typeface="Times New Roman"/>
                </a:endParaRPr>
              </a:p>
            </p:txBody>
          </p:sp>
          <p:sp>
            <p:nvSpPr>
              <p:cNvPr id="11" name="Text Box 3"/>
              <p:cNvSpPr txBox="1"/>
              <p:nvPr/>
            </p:nvSpPr>
            <p:spPr>
              <a:xfrm>
                <a:off x="450502" y="2262750"/>
                <a:ext cx="3189169" cy="5337292"/>
              </a:xfrm>
              <a:prstGeom prst="rect">
                <a:avLst/>
              </a:prstGeom>
              <a:solidFill>
                <a:srgbClr val="F2F2F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There are many steps you can take as a responsible homeowner when flooding occurs in your home, whether from an overflowing toilet or a failed sump pump.</a:t>
                </a:r>
              </a:p>
              <a:p>
                <a:r>
                  <a:rPr lang="en-US" sz="1050" dirty="0"/>
                  <a:t> </a:t>
                </a:r>
              </a:p>
              <a:p>
                <a:r>
                  <a:rPr lang="en-US" sz="1050" dirty="0"/>
                  <a:t>First of all, keep it safe. Do not do anything that can cause physical harm to yourself or your family, which can mean working in areas with electricity that have water damage issues.</a:t>
                </a:r>
              </a:p>
              <a:p>
                <a:r>
                  <a:rPr lang="en-US" sz="1050" dirty="0"/>
                  <a:t> </a:t>
                </a:r>
              </a:p>
              <a:p>
                <a:r>
                  <a:rPr lang="en-US" sz="1050" dirty="0"/>
                  <a:t>Pick things up. When water intrudes, picking up smaller items and placing them out of harm’s way is important. </a:t>
                </a:r>
              </a:p>
              <a:p>
                <a:r>
                  <a:rPr lang="en-US" sz="1050" dirty="0"/>
                  <a:t> </a:t>
                </a:r>
              </a:p>
              <a:p>
                <a:r>
                  <a:rPr lang="en-US" sz="1050" dirty="0"/>
                  <a:t>For objects you value, normally smaller items, and can get to without danger to yourself, start wiping them off and getting them dry. Although your water damage pro will handle the final cleaning and restoring of valuable objects, you can do much to help the process.  </a:t>
                </a:r>
              </a:p>
              <a:p>
                <a:r>
                  <a:rPr lang="en-US" sz="1050" dirty="0"/>
                  <a:t> </a:t>
                </a:r>
              </a:p>
              <a:p>
                <a:r>
                  <a:rPr lang="en-US" sz="1050" dirty="0"/>
                  <a:t>Some materials are sensitive, and need special attention. These can include wood furniture, fabrics, upholstery, rugs, art and other valuable items. If you can remove these from flooded areas and wipe them off and allow them to dry, you might assist the drying and restoration process. Especially pick up and allow to hang in a safe place items such as valuable rugs.</a:t>
                </a:r>
              </a:p>
              <a:p>
                <a:r>
                  <a:rPr lang="en-US" sz="1050" dirty="0"/>
                  <a:t> </a:t>
                </a:r>
              </a:p>
              <a:p>
                <a:r>
                  <a:rPr lang="en-US" sz="1050" dirty="0"/>
                  <a:t>As a general rule, get things </a:t>
                </a:r>
                <a:r>
                  <a:rPr lang="en-US" sz="1050" i="1" dirty="0"/>
                  <a:t>up off the floor</a:t>
                </a:r>
                <a:r>
                  <a:rPr lang="en-US" sz="1050" dirty="0"/>
                  <a:t>. These would be especially larger, more valuable items, such as sofas, chairs, tables, etc. Most water damage situations are just a few inches deep, so putting these items up could be possible and very helpful to preserve their value. But if not, don’t worry… your water damage pro (who is no doubt now on the way) can handle it.  </a:t>
                </a:r>
              </a:p>
            </p:txBody>
          </p:sp>
          <p:sp>
            <p:nvSpPr>
              <p:cNvPr id="23" name="Rounded Rectangle 22"/>
              <p:cNvSpPr/>
              <p:nvPr/>
            </p:nvSpPr>
            <p:spPr>
              <a:xfrm>
                <a:off x="450502" y="8081746"/>
                <a:ext cx="6894646" cy="1494950"/>
              </a:xfrm>
              <a:prstGeom prst="roundRect">
                <a:avLst/>
              </a:prstGeom>
              <a:solidFill>
                <a:schemeClr val="bg1"/>
              </a:soli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0135" y="1851655"/>
              <a:ext cx="3393491" cy="5090237"/>
            </a:xfrm>
            <a:prstGeom prst="rect">
              <a:avLst/>
            </a:prstGeom>
          </p:spPr>
        </p:pic>
      </p:grpSp>
    </p:spTree>
    <p:extLst>
      <p:ext uri="{BB962C8B-B14F-4D97-AF65-F5344CB8AC3E}">
        <p14:creationId xmlns:p14="http://schemas.microsoft.com/office/powerpoint/2010/main" val="1175014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0" y="0"/>
            <a:ext cx="7770676" cy="10058400"/>
            <a:chOff x="0" y="0"/>
            <a:chExt cx="7770676" cy="10058400"/>
          </a:xfrm>
        </p:grpSpPr>
        <p:sp>
          <p:nvSpPr>
            <p:cNvPr id="13" name="Rectangle 12"/>
            <p:cNvSpPr>
              <a:spLocks noChangeAspect="1"/>
            </p:cNvSpPr>
            <p:nvPr/>
          </p:nvSpPr>
          <p:spPr>
            <a:xfrm>
              <a:off x="0" y="0"/>
              <a:ext cx="7770676" cy="100584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6FFCC"/>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bwMode="auto">
            <a:xfrm>
              <a:off x="773948" y="645228"/>
              <a:ext cx="6282171" cy="736406"/>
            </a:xfrm>
            <a:prstGeom prst="rect">
              <a:avLst/>
            </a:prstGeom>
            <a:solidFill>
              <a:srgbClr val="F2F2F2"/>
            </a:solidFill>
            <a:ln>
              <a:noFill/>
            </a:ln>
          </p:spPr>
        </p:pic>
        <p:cxnSp>
          <p:nvCxnSpPr>
            <p:cNvPr id="7" name="Straight Connector 6"/>
            <p:cNvCxnSpPr/>
            <p:nvPr/>
          </p:nvCxnSpPr>
          <p:spPr>
            <a:xfrm>
              <a:off x="471394" y="1512348"/>
              <a:ext cx="6887280"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8472" y="499636"/>
              <a:ext cx="6887280" cy="0"/>
            </a:xfrm>
            <a:prstGeom prst="line">
              <a:avLst/>
            </a:prstGeom>
            <a:solidFill>
              <a:srgbClr val="F2F2F2"/>
            </a:solidFill>
            <a:ln w="57150" cmpd="sng">
              <a:solidFill>
                <a:srgbClr val="C3D69B"/>
              </a:solidFill>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39405" y="9707398"/>
              <a:ext cx="6880199"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65000"/>
                    </a:schemeClr>
                  </a:solidFill>
                  <a:latin typeface="Arial Narrow"/>
                  <a:cs typeface="Arial Narrow"/>
                </a:rPr>
                <a:t>Short &amp; Simple • © 2016 Thinkshortcut Publishing, LLC • Created by MarketingZoo.com</a:t>
              </a:r>
              <a:endParaRPr lang="en-US" sz="900" dirty="0">
                <a:solidFill>
                  <a:schemeClr val="bg1">
                    <a:lumMod val="65000"/>
                  </a:schemeClr>
                </a:solidFill>
                <a:latin typeface="Arial Narrow"/>
                <a:cs typeface="Arial Narrow"/>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1275962440"/>
                </p:ext>
              </p:extLst>
            </p:nvPr>
          </p:nvGraphicFramePr>
          <p:xfrm>
            <a:off x="998220" y="4416130"/>
            <a:ext cx="5833628" cy="137800"/>
          </p:xfrm>
          <a:graphic>
            <a:graphicData uri="http://schemas.openxmlformats.org/presentationml/2006/ole">
              <mc:AlternateContent xmlns:mc="http://schemas.openxmlformats.org/markup-compatibility/2006">
                <mc:Choice xmlns:v="urn:schemas-microsoft-com:vml" Requires="v">
                  <p:oleObj spid="_x0000_s1040" name="Document" r:id="rId6" imgW="5765800" imgH="177800" progId="Word.Document.12">
                    <p:embed/>
                  </p:oleObj>
                </mc:Choice>
                <mc:Fallback>
                  <p:oleObj name="Document" r:id="rId6" imgW="5765800" imgH="177800" progId="Word.Document.12">
                    <p:embed/>
                    <p:pic>
                      <p:nvPicPr>
                        <p:cNvPr id="0" name=""/>
                        <p:cNvPicPr/>
                        <p:nvPr/>
                      </p:nvPicPr>
                      <p:blipFill>
                        <a:blip r:embed="rId7"/>
                        <a:stretch>
                          <a:fillRect/>
                        </a:stretch>
                      </p:blipFill>
                      <p:spPr>
                        <a:xfrm>
                          <a:off x="998220" y="4416130"/>
                          <a:ext cx="5833628" cy="137800"/>
                        </a:xfrm>
                        <a:prstGeom prst="rect">
                          <a:avLst/>
                        </a:prstGeom>
                      </p:spPr>
                    </p:pic>
                  </p:oleObj>
                </mc:Fallback>
              </mc:AlternateContent>
            </a:graphicData>
          </a:graphic>
        </p:graphicFrame>
        <p:sp>
          <p:nvSpPr>
            <p:cNvPr id="25" name="Rectangle 24"/>
            <p:cNvSpPr/>
            <p:nvPr/>
          </p:nvSpPr>
          <p:spPr>
            <a:xfrm>
              <a:off x="3967743" y="7287403"/>
              <a:ext cx="3356110" cy="81901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050" dirty="0">
                  <a:solidFill>
                    <a:schemeClr val="tx1"/>
                  </a:solidFill>
                </a:rPr>
                <a:t>Now it’s time to give the dishes some time to recover from the bath you just gave them, and then inspect them to ensure they are </a:t>
              </a:r>
              <a:r>
                <a:rPr lang="en-US" sz="1050" i="1" dirty="0">
                  <a:solidFill>
                    <a:schemeClr val="tx1"/>
                  </a:solidFill>
                </a:rPr>
                <a:t>really</a:t>
              </a:r>
              <a:r>
                <a:rPr lang="en-US" sz="1050" dirty="0">
                  <a:solidFill>
                    <a:schemeClr val="tx1"/>
                  </a:solidFill>
                </a:rPr>
                <a:t> clean. If they are, put them in the cabinet. If not… wash them again!</a:t>
              </a:r>
            </a:p>
          </p:txBody>
        </p:sp>
        <p:sp>
          <p:nvSpPr>
            <p:cNvPr id="9" name="Rectangle 8"/>
            <p:cNvSpPr/>
            <p:nvPr/>
          </p:nvSpPr>
          <p:spPr>
            <a:xfrm>
              <a:off x="528909" y="1851641"/>
              <a:ext cx="3209373" cy="400479"/>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b="1" dirty="0"/>
                <a:t>Washing Your Dishes (like a pro!)</a:t>
              </a:r>
              <a:endParaRPr lang="en-US" sz="1600" dirty="0"/>
            </a:p>
            <a:p>
              <a:endParaRPr lang="en-US" sz="1050" b="1" dirty="0">
                <a:effectLst/>
                <a:ea typeface="ＭＳ 明朝"/>
                <a:cs typeface="Times New Roman"/>
              </a:endParaRPr>
            </a:p>
          </p:txBody>
        </p:sp>
        <p:sp>
          <p:nvSpPr>
            <p:cNvPr id="11" name="Text Box 3"/>
            <p:cNvSpPr txBox="1"/>
            <p:nvPr/>
          </p:nvSpPr>
          <p:spPr>
            <a:xfrm>
              <a:off x="478473" y="2270408"/>
              <a:ext cx="3259809" cy="5337292"/>
            </a:xfrm>
            <a:prstGeom prst="rect">
              <a:avLst/>
            </a:prstGeom>
            <a:solidFill>
              <a:srgbClr val="F2F2F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Washing dishes may seem like a pretty easy chore. But many skip a few steps, thinking they can just get it done quickly. Washing dishes is a task that no one really enjoys. </a:t>
              </a:r>
            </a:p>
            <a:p>
              <a:r>
                <a:rPr lang="en-US" sz="1050" dirty="0"/>
                <a:t> </a:t>
              </a:r>
            </a:p>
            <a:p>
              <a:r>
                <a:rPr lang="en-US" sz="1050" dirty="0"/>
                <a:t>Here are a few tips to consider to make it a little bit easier and also more effective.</a:t>
              </a:r>
            </a:p>
            <a:p>
              <a:r>
                <a:rPr lang="en-US" sz="1050" dirty="0"/>
                <a:t> </a:t>
              </a:r>
            </a:p>
            <a:p>
              <a:pPr lvl="0"/>
              <a:r>
                <a:rPr lang="en-US" sz="1050" b="1" dirty="0"/>
                <a:t>Scrape it:  </a:t>
              </a:r>
              <a:r>
                <a:rPr lang="en-US" sz="1050" dirty="0"/>
                <a:t>When getting ready to wash dishes, you do the obvious. You scrape off the excess. Get rid of all the extra “gunk.” The more you put into the garbage can before going to the sink, the better! This is especially true if you are using a dishwasher.</a:t>
              </a:r>
            </a:p>
            <a:p>
              <a:r>
                <a:rPr lang="en-US" sz="1050" dirty="0"/>
                <a:t> </a:t>
              </a:r>
            </a:p>
            <a:p>
              <a:pPr lvl="0"/>
              <a:r>
                <a:rPr lang="en-US" sz="1050" b="1" dirty="0"/>
                <a:t>Soak it: </a:t>
              </a:r>
              <a:r>
                <a:rPr lang="en-US" sz="1050" dirty="0"/>
                <a:t>Don’t think that cold or even warm water will do the trick. You need </a:t>
              </a:r>
              <a:r>
                <a:rPr lang="en-US" sz="1050" i="1" dirty="0"/>
                <a:t>hot</a:t>
              </a:r>
              <a:r>
                <a:rPr lang="en-US" sz="1050" dirty="0"/>
                <a:t> water. Depending on the dishes, perhaps hotter than your hands can handle. So fill that sink with super-hot water </a:t>
              </a:r>
              <a:r>
                <a:rPr lang="en-US" sz="1050" i="1" dirty="0"/>
                <a:t>but</a:t>
              </a:r>
              <a:r>
                <a:rPr lang="en-US" sz="1050" dirty="0"/>
                <a:t> be sure not to burn yourself. You can protect yourself with high-quality gloves. </a:t>
              </a:r>
            </a:p>
            <a:p>
              <a:r>
                <a:rPr lang="en-US" sz="1050" dirty="0"/>
                <a:t> </a:t>
              </a:r>
            </a:p>
            <a:p>
              <a:pPr lvl="0"/>
              <a:r>
                <a:rPr lang="en-US" sz="1050" b="1" dirty="0"/>
                <a:t>Soap it: </a:t>
              </a:r>
              <a:r>
                <a:rPr lang="en-US" sz="1050" dirty="0"/>
                <a:t>Be sure to add the appropriate amount of dish detergent. Usually known as a “squirt”. This helps the hot water to penetrate and remove soils. Without getting too technical, what you are doing is reducing surface energy of the dish water, allowing it to get to work better. You are allowing the water to flow, doing its job. </a:t>
              </a:r>
            </a:p>
            <a:p>
              <a:r>
                <a:rPr lang="en-US" sz="1050" dirty="0"/>
                <a:t> </a:t>
              </a:r>
            </a:p>
            <a:p>
              <a:pPr lvl="0"/>
              <a:r>
                <a:rPr lang="en-US" sz="1050" b="1" dirty="0"/>
                <a:t>Splash it: </a:t>
              </a:r>
              <a:r>
                <a:rPr lang="en-US" sz="1050" dirty="0"/>
                <a:t>When you pull that now-clean dish out of the dishwater, rinse it off and set it aside to dry. When rinsing, if you use soft water, all the better. But if not, consider a special rinse additive to use when you are finishing up the dishes. This helps remove more residue, more hard water minerals and generally ensures a better looking (clean) dish.</a:t>
              </a:r>
            </a:p>
            <a:p>
              <a:r>
                <a:rPr lang="en-US" sz="1050" dirty="0"/>
                <a:t> </a:t>
              </a:r>
            </a:p>
            <a:p>
              <a:pPr lvl="0"/>
              <a:endParaRPr lang="en-US" sz="1050" dirty="0"/>
            </a:p>
            <a:p>
              <a:r>
                <a:rPr lang="en-US" sz="1050" dirty="0"/>
                <a:t> </a:t>
              </a:r>
            </a:p>
            <a:p>
              <a:r>
                <a:rPr lang="en-US" sz="1050" dirty="0"/>
                <a:t>	  </a:t>
              </a:r>
            </a:p>
          </p:txBody>
        </p:sp>
        <p:sp>
          <p:nvSpPr>
            <p:cNvPr id="23" name="Rounded Rectangle 22"/>
            <p:cNvSpPr/>
            <p:nvPr/>
          </p:nvSpPr>
          <p:spPr>
            <a:xfrm>
              <a:off x="446823" y="8261210"/>
              <a:ext cx="6877030" cy="1311224"/>
            </a:xfrm>
            <a:prstGeom prst="roundRect">
              <a:avLst/>
            </a:prstGeom>
            <a:solidFill>
              <a:schemeClr val="bg1"/>
            </a:solidFill>
            <a:ln w="317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67744" y="1851641"/>
              <a:ext cx="3418512" cy="5127767"/>
            </a:xfrm>
            <a:prstGeom prst="rect">
              <a:avLst/>
            </a:prstGeom>
          </p:spPr>
        </p:pic>
        <p:cxnSp>
          <p:nvCxnSpPr>
            <p:cNvPr id="4" name="Straight Connector 3"/>
            <p:cNvCxnSpPr/>
            <p:nvPr/>
          </p:nvCxnSpPr>
          <p:spPr>
            <a:xfrm>
              <a:off x="3967743" y="7172272"/>
              <a:ext cx="3418513" cy="8964"/>
            </a:xfrm>
            <a:prstGeom prst="line">
              <a:avLst/>
            </a:prstGeom>
            <a:ln>
              <a:solidFill>
                <a:srgbClr val="C2D69C"/>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6775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769</TotalTime>
  <Words>195</Words>
  <Application>Microsoft Macintosh PowerPoint</Application>
  <PresentationFormat>Custom</PresentationFormat>
  <Paragraphs>36</Paragraphs>
  <Slides>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9" baseType="lpstr">
      <vt:lpstr>Arial</vt:lpstr>
      <vt:lpstr>Arial Narrow</vt:lpstr>
      <vt:lpstr>Calibri</vt:lpstr>
      <vt:lpstr>ＭＳ 明朝</vt:lpstr>
      <vt:lpstr>Times New Roman</vt:lpstr>
      <vt:lpstr>Office Theme</vt:lpstr>
      <vt:lpstr>Document</vt:lpstr>
      <vt:lpstr>PowerPoint Presentation</vt:lpstr>
      <vt:lpstr>PowerPoint Presentation</vt:lpstr>
    </vt:vector>
  </TitlesOfParts>
  <Company>Marketing &amp; Creative Services (M&amp;CS)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84</cp:revision>
  <cp:lastPrinted>2015-03-23T15:16:24Z</cp:lastPrinted>
  <dcterms:created xsi:type="dcterms:W3CDTF">2015-01-19T15:58:58Z</dcterms:created>
  <dcterms:modified xsi:type="dcterms:W3CDTF">2016-06-08T13:16:46Z</dcterms:modified>
</cp:coreProperties>
</file>